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1"/>
    <p:sldId id="257" r:id="rId62"/>
    <p:sldId id="258" r:id="rId63"/>
    <p:sldId id="259" r:id="rId64"/>
    <p:sldId id="260" r:id="rId65"/>
    <p:sldId id="261" r:id="rId66"/>
    <p:sldId id="262" r:id="rId67"/>
    <p:sldId id="263" r:id="rId68"/>
    <p:sldId id="264" r:id="rId69"/>
    <p:sldId id="265" r:id="rId70"/>
    <p:sldId id="266" r:id="rId71"/>
    <p:sldId id="267" r:id="rId72"/>
    <p:sldId id="268" r:id="rId73"/>
    <p:sldId id="269" r:id="rId7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chivo Black" charset="1" panose="020B0A03020202020B04"/>
      <p:regular r:id="rId10"/>
    </p:embeddedFont>
    <p:embeddedFont>
      <p:font typeface="Copperplate Gothic 32 AB" charset="1" panose="020E0807020206020404"/>
      <p:regular r:id="rId11"/>
    </p:embeddedFont>
    <p:embeddedFont>
      <p:font typeface="Copperplate Gothic 32 AB Bold" charset="1" panose="020E0707020206020404"/>
      <p:regular r:id="rId12"/>
    </p:embeddedFont>
    <p:embeddedFont>
      <p:font typeface="Poppins" charset="1" panose="00000500000000000000"/>
      <p:regular r:id="rId13"/>
    </p:embeddedFont>
    <p:embeddedFont>
      <p:font typeface="Poppins Bold" charset="1" panose="00000800000000000000"/>
      <p:regular r:id="rId14"/>
    </p:embeddedFont>
    <p:embeddedFont>
      <p:font typeface="Poppins Italics" charset="1" panose="00000500000000000000"/>
      <p:regular r:id="rId15"/>
    </p:embeddedFont>
    <p:embeddedFont>
      <p:font typeface="Poppins Bold Italics" charset="1" panose="00000800000000000000"/>
      <p:regular r:id="rId16"/>
    </p:embeddedFont>
    <p:embeddedFont>
      <p:font typeface="Poppins Thin" charset="1" panose="00000300000000000000"/>
      <p:regular r:id="rId17"/>
    </p:embeddedFont>
    <p:embeddedFont>
      <p:font typeface="Poppins Thin Italics" charset="1" panose="00000300000000000000"/>
      <p:regular r:id="rId18"/>
    </p:embeddedFont>
    <p:embeddedFont>
      <p:font typeface="Poppins Extra-Light" charset="1" panose="00000300000000000000"/>
      <p:regular r:id="rId19"/>
    </p:embeddedFont>
    <p:embeddedFont>
      <p:font typeface="Poppins Extra-Light Italics" charset="1" panose="00000300000000000000"/>
      <p:regular r:id="rId20"/>
    </p:embeddedFont>
    <p:embeddedFont>
      <p:font typeface="Poppins Light" charset="1" panose="00000400000000000000"/>
      <p:regular r:id="rId21"/>
    </p:embeddedFont>
    <p:embeddedFont>
      <p:font typeface="Poppins Light Italics" charset="1" panose="00000400000000000000"/>
      <p:regular r:id="rId22"/>
    </p:embeddedFont>
    <p:embeddedFont>
      <p:font typeface="Poppins Medium" charset="1" panose="00000600000000000000"/>
      <p:regular r:id="rId23"/>
    </p:embeddedFont>
    <p:embeddedFont>
      <p:font typeface="Poppins Medium Italics" charset="1" panose="00000600000000000000"/>
      <p:regular r:id="rId24"/>
    </p:embeddedFont>
    <p:embeddedFont>
      <p:font typeface="Poppins Semi-Bold" charset="1" panose="00000700000000000000"/>
      <p:regular r:id="rId25"/>
    </p:embeddedFont>
    <p:embeddedFont>
      <p:font typeface="Poppins Semi-Bold Italics" charset="1" panose="00000700000000000000"/>
      <p:regular r:id="rId26"/>
    </p:embeddedFont>
    <p:embeddedFont>
      <p:font typeface="Poppins Ultra-Bold" charset="1" panose="00000900000000000000"/>
      <p:regular r:id="rId27"/>
    </p:embeddedFont>
    <p:embeddedFont>
      <p:font typeface="Poppins Ultra-Bold Italics" charset="1" panose="00000900000000000000"/>
      <p:regular r:id="rId28"/>
    </p:embeddedFont>
    <p:embeddedFont>
      <p:font typeface="Poppins Heavy" charset="1" panose="00000A00000000000000"/>
      <p:regular r:id="rId29"/>
    </p:embeddedFont>
    <p:embeddedFont>
      <p:font typeface="Poppins Heavy Italics" charset="1" panose="00000A00000000000000"/>
      <p:regular r:id="rId30"/>
    </p:embeddedFont>
    <p:embeddedFont>
      <p:font typeface="Open Sans" charset="1" panose="00000000000000000000"/>
      <p:regular r:id="rId31"/>
    </p:embeddedFont>
    <p:embeddedFont>
      <p:font typeface="Open Sans Bold" charset="1" panose="00000000000000000000"/>
      <p:regular r:id="rId32"/>
    </p:embeddedFont>
    <p:embeddedFont>
      <p:font typeface="Open Sans Italics" charset="1" panose="00000000000000000000"/>
      <p:regular r:id="rId33"/>
    </p:embeddedFont>
    <p:embeddedFont>
      <p:font typeface="Open Sans Bold Italics" charset="1" panose="00000000000000000000"/>
      <p:regular r:id="rId34"/>
    </p:embeddedFont>
    <p:embeddedFont>
      <p:font typeface="Open Sans Light" charset="1" panose="00000000000000000000"/>
      <p:regular r:id="rId35"/>
    </p:embeddedFont>
    <p:embeddedFont>
      <p:font typeface="Open Sans Light Italics" charset="1" panose="00000000000000000000"/>
      <p:regular r:id="rId36"/>
    </p:embeddedFont>
    <p:embeddedFont>
      <p:font typeface="Open Sans Medium" charset="1" panose="00000000000000000000"/>
      <p:regular r:id="rId37"/>
    </p:embeddedFont>
    <p:embeddedFont>
      <p:font typeface="Open Sans Medium Italics" charset="1" panose="00000000000000000000"/>
      <p:regular r:id="rId38"/>
    </p:embeddedFont>
    <p:embeddedFont>
      <p:font typeface="Open Sans Semi-Bold" charset="1" panose="00000000000000000000"/>
      <p:regular r:id="rId39"/>
    </p:embeddedFont>
    <p:embeddedFont>
      <p:font typeface="Open Sans Semi-Bold Italics" charset="1" panose="00000000000000000000"/>
      <p:regular r:id="rId40"/>
    </p:embeddedFont>
    <p:embeddedFont>
      <p:font typeface="Open Sans Ultra-Bold" charset="1" panose="00000000000000000000"/>
      <p:regular r:id="rId41"/>
    </p:embeddedFont>
    <p:embeddedFont>
      <p:font typeface="Open Sans Ultra-Bold Italics" charset="1" panose="00000000000000000000"/>
      <p:regular r:id="rId42"/>
    </p:embeddedFont>
    <p:embeddedFont>
      <p:font typeface="Montserrat" charset="1" panose="00000500000000000000"/>
      <p:regular r:id="rId43"/>
    </p:embeddedFont>
    <p:embeddedFont>
      <p:font typeface="Montserrat Bold" charset="1" panose="00000800000000000000"/>
      <p:regular r:id="rId44"/>
    </p:embeddedFont>
    <p:embeddedFont>
      <p:font typeface="Montserrat Italics" charset="1" panose="00000500000000000000"/>
      <p:regular r:id="rId45"/>
    </p:embeddedFont>
    <p:embeddedFont>
      <p:font typeface="Montserrat Bold Italics" charset="1" panose="00000800000000000000"/>
      <p:regular r:id="rId46"/>
    </p:embeddedFont>
    <p:embeddedFont>
      <p:font typeface="Montserrat Thin" charset="1" panose="00000300000000000000"/>
      <p:regular r:id="rId47"/>
    </p:embeddedFont>
    <p:embeddedFont>
      <p:font typeface="Montserrat Thin Italics" charset="1" panose="00000300000000000000"/>
      <p:regular r:id="rId48"/>
    </p:embeddedFont>
    <p:embeddedFont>
      <p:font typeface="Montserrat Extra-Light" charset="1" panose="00000300000000000000"/>
      <p:regular r:id="rId49"/>
    </p:embeddedFont>
    <p:embeddedFont>
      <p:font typeface="Montserrat Extra-Light Italics" charset="1" panose="00000300000000000000"/>
      <p:regular r:id="rId50"/>
    </p:embeddedFont>
    <p:embeddedFont>
      <p:font typeface="Montserrat Light" charset="1" panose="00000400000000000000"/>
      <p:regular r:id="rId51"/>
    </p:embeddedFont>
    <p:embeddedFont>
      <p:font typeface="Montserrat Light Italics" charset="1" panose="00000400000000000000"/>
      <p:regular r:id="rId52"/>
    </p:embeddedFont>
    <p:embeddedFont>
      <p:font typeface="Montserrat Medium" charset="1" panose="00000600000000000000"/>
      <p:regular r:id="rId53"/>
    </p:embeddedFont>
    <p:embeddedFont>
      <p:font typeface="Montserrat Medium Italics" charset="1" panose="00000600000000000000"/>
      <p:regular r:id="rId54"/>
    </p:embeddedFont>
    <p:embeddedFont>
      <p:font typeface="Montserrat Semi-Bold" charset="1" panose="00000700000000000000"/>
      <p:regular r:id="rId55"/>
    </p:embeddedFont>
    <p:embeddedFont>
      <p:font typeface="Montserrat Semi-Bold Italics" charset="1" panose="00000700000000000000"/>
      <p:regular r:id="rId56"/>
    </p:embeddedFont>
    <p:embeddedFont>
      <p:font typeface="Montserrat Ultra-Bold" charset="1" panose="00000900000000000000"/>
      <p:regular r:id="rId57"/>
    </p:embeddedFont>
    <p:embeddedFont>
      <p:font typeface="Montserrat Ultra-Bold Italics" charset="1" panose="00000900000000000000"/>
      <p:regular r:id="rId58"/>
    </p:embeddedFont>
    <p:embeddedFont>
      <p:font typeface="Montserrat Heavy" charset="1" panose="00000A00000000000000"/>
      <p:regular r:id="rId59"/>
    </p:embeddedFont>
    <p:embeddedFont>
      <p:font typeface="Montserrat Heavy Italics" charset="1" panose="00000A0000000000000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fonts/font56.fntdata" Type="http://schemas.openxmlformats.org/officeDocument/2006/relationships/font"/><Relationship Id="rId57" Target="fonts/font57.fntdata" Type="http://schemas.openxmlformats.org/officeDocument/2006/relationships/font"/><Relationship Id="rId58" Target="fonts/font58.fntdata" Type="http://schemas.openxmlformats.org/officeDocument/2006/relationships/font"/><Relationship Id="rId59" Target="fonts/font59.fntdata" Type="http://schemas.openxmlformats.org/officeDocument/2006/relationships/font"/><Relationship Id="rId6" Target="fonts/font6.fntdata" Type="http://schemas.openxmlformats.org/officeDocument/2006/relationships/font"/><Relationship Id="rId60" Target="fonts/font60.fntdata" Type="http://schemas.openxmlformats.org/officeDocument/2006/relationships/font"/><Relationship Id="rId61" Target="slides/slide1.xml" Type="http://schemas.openxmlformats.org/officeDocument/2006/relationships/slide"/><Relationship Id="rId62" Target="slides/slide2.xml" Type="http://schemas.openxmlformats.org/officeDocument/2006/relationships/slide"/><Relationship Id="rId63" Target="slides/slide3.xml" Type="http://schemas.openxmlformats.org/officeDocument/2006/relationships/slide"/><Relationship Id="rId64" Target="slides/slide4.xml" Type="http://schemas.openxmlformats.org/officeDocument/2006/relationships/slide"/><Relationship Id="rId65" Target="slides/slide5.xml" Type="http://schemas.openxmlformats.org/officeDocument/2006/relationships/slide"/><Relationship Id="rId66" Target="slides/slide6.xml" Type="http://schemas.openxmlformats.org/officeDocument/2006/relationships/slide"/><Relationship Id="rId67" Target="slides/slide7.xml" Type="http://schemas.openxmlformats.org/officeDocument/2006/relationships/slide"/><Relationship Id="rId68" Target="slides/slide8.xml" Type="http://schemas.openxmlformats.org/officeDocument/2006/relationships/slide"/><Relationship Id="rId69" Target="slides/slide9.xml" Type="http://schemas.openxmlformats.org/officeDocument/2006/relationships/slide"/><Relationship Id="rId7" Target="fonts/font7.fntdata" Type="http://schemas.openxmlformats.org/officeDocument/2006/relationships/font"/><Relationship Id="rId70" Target="slides/slide10.xml" Type="http://schemas.openxmlformats.org/officeDocument/2006/relationships/slide"/><Relationship Id="rId71" Target="slides/slide11.xml" Type="http://schemas.openxmlformats.org/officeDocument/2006/relationships/slide"/><Relationship Id="rId72" Target="slides/slide12.xml" Type="http://schemas.openxmlformats.org/officeDocument/2006/relationships/slide"/><Relationship Id="rId73" Target="slides/slide13.xml" Type="http://schemas.openxmlformats.org/officeDocument/2006/relationships/slide"/><Relationship Id="rId74" Target="slides/slide14.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slide2.xml" Type="http://schemas.openxmlformats.org/officeDocument/2006/relationship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886AD"/>
        </a:solidFill>
      </p:bgPr>
    </p:bg>
    <p:spTree>
      <p:nvGrpSpPr>
        <p:cNvPr id="1" name=""/>
        <p:cNvGrpSpPr/>
        <p:nvPr/>
      </p:nvGrpSpPr>
      <p:grpSpPr>
        <a:xfrm>
          <a:off x="0" y="0"/>
          <a:ext cx="0" cy="0"/>
          <a:chOff x="0" y="0"/>
          <a:chExt cx="0" cy="0"/>
        </a:xfrm>
      </p:grpSpPr>
      <p:sp>
        <p:nvSpPr>
          <p:cNvPr name="AutoShape 2" id="2"/>
          <p:cNvSpPr/>
          <p:nvPr/>
        </p:nvSpPr>
        <p:spPr>
          <a:xfrm rot="-5400000">
            <a:off x="10256113" y="-2979"/>
            <a:ext cx="2006565" cy="2012524"/>
          </a:xfrm>
          <a:prstGeom prst="rect">
            <a:avLst/>
          </a:prstGeom>
          <a:solidFill>
            <a:srgbClr val="F4A100"/>
          </a:solidFill>
        </p:spPr>
      </p:sp>
      <p:sp>
        <p:nvSpPr>
          <p:cNvPr name="AutoShape 3" id="3"/>
          <p:cNvSpPr/>
          <p:nvPr/>
        </p:nvSpPr>
        <p:spPr>
          <a:xfrm rot="-5400000">
            <a:off x="12268637" y="2003586"/>
            <a:ext cx="2006565" cy="2012524"/>
          </a:xfrm>
          <a:prstGeom prst="rect">
            <a:avLst/>
          </a:prstGeom>
          <a:solidFill>
            <a:srgbClr val="EFC136"/>
          </a:solidFill>
        </p:spPr>
      </p:sp>
      <p:sp>
        <p:nvSpPr>
          <p:cNvPr name="AutoShape 4" id="4"/>
          <p:cNvSpPr/>
          <p:nvPr/>
        </p:nvSpPr>
        <p:spPr>
          <a:xfrm rot="-5400000">
            <a:off x="14281160" y="4010151"/>
            <a:ext cx="2006565" cy="2012524"/>
          </a:xfrm>
          <a:prstGeom prst="rect">
            <a:avLst/>
          </a:prstGeom>
          <a:solidFill>
            <a:srgbClr val="FADB7A"/>
          </a:solidFill>
        </p:spPr>
      </p:sp>
      <p:sp>
        <p:nvSpPr>
          <p:cNvPr name="AutoShape 5" id="5"/>
          <p:cNvSpPr/>
          <p:nvPr/>
        </p:nvSpPr>
        <p:spPr>
          <a:xfrm rot="-5400000">
            <a:off x="16293684" y="6016716"/>
            <a:ext cx="2006565" cy="2012524"/>
          </a:xfrm>
          <a:prstGeom prst="rect">
            <a:avLst/>
          </a:prstGeom>
          <a:solidFill>
            <a:srgbClr val="F4F4F4"/>
          </a:solidFill>
        </p:spPr>
      </p:sp>
      <p:sp>
        <p:nvSpPr>
          <p:cNvPr name="AutoShape 6" id="6"/>
          <p:cNvSpPr/>
          <p:nvPr/>
        </p:nvSpPr>
        <p:spPr>
          <a:xfrm rot="-5400000">
            <a:off x="16293684" y="2003586"/>
            <a:ext cx="2006565" cy="2012524"/>
          </a:xfrm>
          <a:prstGeom prst="rect">
            <a:avLst/>
          </a:prstGeom>
          <a:solidFill>
            <a:srgbClr val="EFC136"/>
          </a:solidFill>
        </p:spPr>
      </p:sp>
      <p:sp>
        <p:nvSpPr>
          <p:cNvPr name="AutoShape 7" id="7"/>
          <p:cNvSpPr/>
          <p:nvPr/>
        </p:nvSpPr>
        <p:spPr>
          <a:xfrm rot="-5400000">
            <a:off x="14281160" y="-2979"/>
            <a:ext cx="2006565" cy="2012524"/>
          </a:xfrm>
          <a:prstGeom prst="rect">
            <a:avLst/>
          </a:prstGeom>
          <a:solidFill>
            <a:srgbClr val="F4A100"/>
          </a:solidFill>
        </p:spPr>
      </p:sp>
      <p:sp>
        <p:nvSpPr>
          <p:cNvPr name="Freeform 8" id="8"/>
          <p:cNvSpPr/>
          <p:nvPr/>
        </p:nvSpPr>
        <p:spPr>
          <a:xfrm flipH="false" flipV="false" rot="0">
            <a:off x="1028700" y="8920183"/>
            <a:ext cx="338117" cy="338117"/>
          </a:xfrm>
          <a:custGeom>
            <a:avLst/>
            <a:gdLst/>
            <a:ahLst/>
            <a:cxnLst/>
            <a:rect r="r" b="b" t="t" l="l"/>
            <a:pathLst>
              <a:path h="338117" w="338117">
                <a:moveTo>
                  <a:pt x="0" y="0"/>
                </a:moveTo>
                <a:lnTo>
                  <a:pt x="338117" y="0"/>
                </a:lnTo>
                <a:lnTo>
                  <a:pt x="338117" y="338117"/>
                </a:lnTo>
                <a:lnTo>
                  <a:pt x="0" y="3381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3060612"/>
            <a:ext cx="11793071" cy="3467100"/>
          </a:xfrm>
          <a:prstGeom prst="rect">
            <a:avLst/>
          </a:prstGeom>
        </p:spPr>
        <p:txBody>
          <a:bodyPr anchor="t" rtlCol="false" tIns="0" lIns="0" bIns="0" rIns="0">
            <a:spAutoFit/>
          </a:bodyPr>
          <a:lstStyle/>
          <a:p>
            <a:pPr>
              <a:lnSpc>
                <a:spcPts val="13243"/>
              </a:lnSpc>
            </a:pPr>
            <a:r>
              <a:rPr lang="en-US" sz="11036" spc="-220">
                <a:solidFill>
                  <a:srgbClr val="F4F4F4"/>
                </a:solidFill>
                <a:latin typeface="Poppins Bold"/>
              </a:rPr>
              <a:t>Brand Management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7595001" cy="10287000"/>
          </a:xfrm>
          <a:prstGeom prst="rect">
            <a:avLst/>
          </a:prstGeom>
          <a:solidFill>
            <a:srgbClr val="F4A100"/>
          </a:solidFill>
        </p:spPr>
      </p:sp>
      <p:sp>
        <p:nvSpPr>
          <p:cNvPr name="TextBox 3" id="3"/>
          <p:cNvSpPr txBox="true"/>
          <p:nvPr/>
        </p:nvSpPr>
        <p:spPr>
          <a:xfrm rot="0">
            <a:off x="1028700" y="942975"/>
            <a:ext cx="5059131" cy="37433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Elements of Branding</a:t>
            </a:r>
          </a:p>
        </p:txBody>
      </p:sp>
      <p:sp>
        <p:nvSpPr>
          <p:cNvPr name="Freeform 4" id="4"/>
          <p:cNvSpPr/>
          <p:nvPr/>
        </p:nvSpPr>
        <p:spPr>
          <a:xfrm flipH="false" flipV="false" rot="0">
            <a:off x="-376133" y="6301433"/>
            <a:ext cx="7971135" cy="3985567"/>
          </a:xfrm>
          <a:custGeom>
            <a:avLst/>
            <a:gdLst/>
            <a:ahLst/>
            <a:cxnLst/>
            <a:rect r="r" b="b" t="t" l="l"/>
            <a:pathLst>
              <a:path h="3985567" w="7971135">
                <a:moveTo>
                  <a:pt x="0" y="0"/>
                </a:moveTo>
                <a:lnTo>
                  <a:pt x="7971134" y="0"/>
                </a:lnTo>
                <a:lnTo>
                  <a:pt x="7971134" y="3985567"/>
                </a:lnTo>
                <a:lnTo>
                  <a:pt x="0" y="39855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7595001" y="66675"/>
            <a:ext cx="10692999" cy="9969498"/>
          </a:xfrm>
          <a:prstGeom prst="rect">
            <a:avLst/>
          </a:prstGeom>
        </p:spPr>
        <p:txBody>
          <a:bodyPr anchor="t" rtlCol="false" tIns="0" lIns="0" bIns="0" rIns="0">
            <a:spAutoFit/>
          </a:bodyPr>
          <a:lstStyle/>
          <a:p>
            <a:pPr marL="755704" indent="-377852" lvl="1">
              <a:lnSpc>
                <a:spcPts val="4375"/>
              </a:lnSpc>
              <a:buFont typeface="Arial"/>
              <a:buChar char="•"/>
            </a:pPr>
            <a:r>
              <a:rPr lang="en-US" sz="3500">
                <a:solidFill>
                  <a:srgbClr val="191919"/>
                </a:solidFill>
                <a:latin typeface="Poppins Bold"/>
              </a:rPr>
              <a:t>Visual Identity:</a:t>
            </a:r>
            <a:r>
              <a:rPr lang="en-US" sz="3500">
                <a:solidFill>
                  <a:srgbClr val="191919"/>
                </a:solidFill>
                <a:latin typeface="Poppins"/>
              </a:rPr>
              <a:t> Logo, colors, typography, and design.</a:t>
            </a:r>
          </a:p>
          <a:p>
            <a:pPr marL="755704" indent="-377852" lvl="1">
              <a:lnSpc>
                <a:spcPts val="4375"/>
              </a:lnSpc>
              <a:buFont typeface="Arial"/>
              <a:buChar char="•"/>
            </a:pPr>
            <a:r>
              <a:rPr lang="en-US" sz="3500">
                <a:solidFill>
                  <a:srgbClr val="191919"/>
                </a:solidFill>
                <a:latin typeface="Poppins Bold"/>
              </a:rPr>
              <a:t>Brand Messaging:</a:t>
            </a:r>
            <a:r>
              <a:rPr lang="en-US" sz="3500">
                <a:solidFill>
                  <a:srgbClr val="191919"/>
                </a:solidFill>
                <a:latin typeface="Poppins"/>
              </a:rPr>
              <a:t> Taglines, value propositions, and brand stories.</a:t>
            </a:r>
          </a:p>
          <a:p>
            <a:pPr marL="755704" indent="-377852" lvl="1">
              <a:lnSpc>
                <a:spcPts val="4375"/>
              </a:lnSpc>
              <a:buFont typeface="Arial"/>
              <a:buChar char="•"/>
            </a:pPr>
            <a:r>
              <a:rPr lang="en-US" sz="3500">
                <a:solidFill>
                  <a:srgbClr val="191919"/>
                </a:solidFill>
                <a:latin typeface="Poppins Bold"/>
              </a:rPr>
              <a:t>Voice and Tone:</a:t>
            </a:r>
            <a:r>
              <a:rPr lang="en-US" sz="3500">
                <a:solidFill>
                  <a:srgbClr val="191919"/>
                </a:solidFill>
                <a:latin typeface="Poppins"/>
              </a:rPr>
              <a:t> Communication style and personality.</a:t>
            </a:r>
          </a:p>
          <a:p>
            <a:pPr marL="755704" indent="-377852" lvl="1">
              <a:lnSpc>
                <a:spcPts val="4375"/>
              </a:lnSpc>
              <a:buFont typeface="Arial"/>
              <a:buChar char="•"/>
            </a:pPr>
            <a:r>
              <a:rPr lang="en-US" sz="3500">
                <a:solidFill>
                  <a:srgbClr val="191919"/>
                </a:solidFill>
                <a:latin typeface="Poppins Bold"/>
              </a:rPr>
              <a:t>Customer Experience: </a:t>
            </a:r>
            <a:r>
              <a:rPr lang="en-US" sz="3500">
                <a:solidFill>
                  <a:srgbClr val="191919"/>
                </a:solidFill>
                <a:latin typeface="Poppins"/>
              </a:rPr>
              <a:t>Interaction, user experience, and service quality.</a:t>
            </a:r>
          </a:p>
          <a:p>
            <a:pPr marL="755704" indent="-377852" lvl="1">
              <a:lnSpc>
                <a:spcPts val="4375"/>
              </a:lnSpc>
              <a:buFont typeface="Arial"/>
              <a:buChar char="•"/>
            </a:pPr>
            <a:r>
              <a:rPr lang="en-US" sz="3500">
                <a:solidFill>
                  <a:srgbClr val="191919"/>
                </a:solidFill>
                <a:latin typeface="Poppins Bold"/>
              </a:rPr>
              <a:t>Consistency: </a:t>
            </a:r>
            <a:r>
              <a:rPr lang="en-US" sz="3500">
                <a:solidFill>
                  <a:srgbClr val="191919"/>
                </a:solidFill>
                <a:latin typeface="Poppins"/>
              </a:rPr>
              <a:t>Uniformity across touchpoints.</a:t>
            </a:r>
          </a:p>
          <a:p>
            <a:pPr marL="755704" indent="-377852" lvl="1">
              <a:lnSpc>
                <a:spcPts val="4375"/>
              </a:lnSpc>
              <a:buFont typeface="Arial"/>
              <a:buChar char="•"/>
            </a:pPr>
            <a:r>
              <a:rPr lang="en-US" sz="3500">
                <a:solidFill>
                  <a:srgbClr val="191919"/>
                </a:solidFill>
                <a:latin typeface="Poppins Bold"/>
              </a:rPr>
              <a:t>Positioning: </a:t>
            </a:r>
            <a:r>
              <a:rPr lang="en-US" sz="3500">
                <a:solidFill>
                  <a:srgbClr val="191919"/>
                </a:solidFill>
                <a:latin typeface="Poppins"/>
              </a:rPr>
              <a:t>Unique market positioning.</a:t>
            </a:r>
          </a:p>
          <a:p>
            <a:pPr marL="755704" indent="-377852" lvl="1">
              <a:lnSpc>
                <a:spcPts val="4375"/>
              </a:lnSpc>
              <a:buFont typeface="Arial"/>
              <a:buChar char="•"/>
            </a:pPr>
            <a:r>
              <a:rPr lang="en-US" sz="3500">
                <a:solidFill>
                  <a:srgbClr val="191919"/>
                </a:solidFill>
                <a:latin typeface="Poppins Bold"/>
              </a:rPr>
              <a:t>Emotional Bond: </a:t>
            </a:r>
            <a:r>
              <a:rPr lang="en-US" sz="3500">
                <a:solidFill>
                  <a:srgbClr val="191919"/>
                </a:solidFill>
                <a:latin typeface="Poppins"/>
              </a:rPr>
              <a:t>Establishing emotional connections.</a:t>
            </a:r>
          </a:p>
          <a:p>
            <a:pPr marL="755704" indent="-377852" lvl="1">
              <a:lnSpc>
                <a:spcPts val="4375"/>
              </a:lnSpc>
              <a:buFont typeface="Arial"/>
              <a:buChar char="•"/>
            </a:pPr>
            <a:r>
              <a:rPr lang="en-US" sz="3500">
                <a:solidFill>
                  <a:srgbClr val="191919"/>
                </a:solidFill>
                <a:latin typeface="Poppins Bold"/>
              </a:rPr>
              <a:t>Recognition:</a:t>
            </a:r>
            <a:r>
              <a:rPr lang="en-US" sz="3500">
                <a:solidFill>
                  <a:srgbClr val="191919"/>
                </a:solidFill>
                <a:latin typeface="Poppins"/>
              </a:rPr>
              <a:t> Easily identifiable and memorable.</a:t>
            </a:r>
          </a:p>
          <a:p>
            <a:pPr marL="755704" indent="-377852" lvl="1">
              <a:lnSpc>
                <a:spcPts val="4375"/>
              </a:lnSpc>
              <a:buFont typeface="Arial"/>
              <a:buChar char="•"/>
            </a:pPr>
            <a:r>
              <a:rPr lang="en-US" sz="3500">
                <a:solidFill>
                  <a:srgbClr val="191919"/>
                </a:solidFill>
                <a:latin typeface="Poppins Bold"/>
              </a:rPr>
              <a:t>Loyalty: </a:t>
            </a:r>
            <a:r>
              <a:rPr lang="en-US" sz="3500">
                <a:solidFill>
                  <a:srgbClr val="191919"/>
                </a:solidFill>
                <a:latin typeface="Poppins"/>
              </a:rPr>
              <a:t>Fostering brand loyalty.</a:t>
            </a:r>
          </a:p>
          <a:p>
            <a:pPr marL="755704" indent="-377852" lvl="1">
              <a:lnSpc>
                <a:spcPts val="4375"/>
              </a:lnSpc>
              <a:buFont typeface="Arial"/>
              <a:buChar char="•"/>
            </a:pPr>
            <a:r>
              <a:rPr lang="en-US" sz="3500">
                <a:solidFill>
                  <a:srgbClr val="191919"/>
                </a:solidFill>
                <a:latin typeface="Poppins Bold"/>
              </a:rPr>
              <a:t>Equity: </a:t>
            </a:r>
            <a:r>
              <a:rPr lang="en-US" sz="3500">
                <a:solidFill>
                  <a:srgbClr val="191919"/>
                </a:solidFill>
                <a:latin typeface="Poppins"/>
              </a:rPr>
              <a:t>Overall brand value and strength.</a:t>
            </a:r>
          </a:p>
          <a:p>
            <a:pPr marL="755704" indent="-377852" lvl="1">
              <a:lnSpc>
                <a:spcPts val="4375"/>
              </a:lnSpc>
              <a:buFont typeface="Arial"/>
              <a:buChar char="•"/>
            </a:pPr>
            <a:r>
              <a:rPr lang="en-US" sz="3500">
                <a:solidFill>
                  <a:srgbClr val="191919"/>
                </a:solidFill>
                <a:latin typeface="Poppins Bold"/>
              </a:rPr>
              <a:t>Extension: </a:t>
            </a:r>
            <a:r>
              <a:rPr lang="en-US" sz="3500">
                <a:solidFill>
                  <a:srgbClr val="191919"/>
                </a:solidFill>
                <a:latin typeface="Poppins"/>
              </a:rPr>
              <a:t>Ability to expand into new areas.</a:t>
            </a:r>
          </a:p>
          <a:p>
            <a:pPr marL="755704" indent="-377852" lvl="1">
              <a:lnSpc>
                <a:spcPts val="4375"/>
              </a:lnSpc>
              <a:buFont typeface="Arial"/>
              <a:buChar char="•"/>
            </a:pPr>
            <a:r>
              <a:rPr lang="en-US" sz="3500">
                <a:solidFill>
                  <a:srgbClr val="191919"/>
                </a:solidFill>
                <a:latin typeface="Poppins Bold"/>
              </a:rPr>
              <a:t>Guidelines: </a:t>
            </a:r>
            <a:r>
              <a:rPr lang="en-US" sz="3500">
                <a:solidFill>
                  <a:srgbClr val="191919"/>
                </a:solidFill>
                <a:latin typeface="Poppins"/>
              </a:rPr>
              <a:t>Rules for consistent usage.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Freeform 3" id="3"/>
          <p:cNvSpPr/>
          <p:nvPr/>
        </p:nvSpPr>
        <p:spPr>
          <a:xfrm flipH="false" flipV="false" rot="0">
            <a:off x="0" y="2057400"/>
            <a:ext cx="18288000" cy="8229600"/>
          </a:xfrm>
          <a:custGeom>
            <a:avLst/>
            <a:gdLst/>
            <a:ahLst/>
            <a:cxnLst/>
            <a:rect r="r" b="b" t="t" l="l"/>
            <a:pathLst>
              <a:path h="8229600" w="18288000">
                <a:moveTo>
                  <a:pt x="0" y="0"/>
                </a:moveTo>
                <a:lnTo>
                  <a:pt x="18288000" y="0"/>
                </a:lnTo>
                <a:lnTo>
                  <a:pt x="18288000" y="8229600"/>
                </a:lnTo>
                <a:lnTo>
                  <a:pt x="0" y="8229600"/>
                </a:lnTo>
                <a:lnTo>
                  <a:pt x="0" y="0"/>
                </a:lnTo>
                <a:close/>
              </a:path>
            </a:pathLst>
          </a:custGeom>
          <a:blipFill>
            <a:blip r:embed="rId2"/>
            <a:stretch>
              <a:fillRect l="0" t="0" r="0" b="0"/>
            </a:stretch>
          </a:blipFill>
        </p:spPr>
      </p:sp>
      <p:sp>
        <p:nvSpPr>
          <p:cNvPr name="TextBox 4" id="4"/>
          <p:cNvSpPr txBox="true"/>
          <p:nvPr/>
        </p:nvSpPr>
        <p:spPr>
          <a:xfrm rot="0">
            <a:off x="0" y="439636"/>
            <a:ext cx="18288000" cy="1095375"/>
          </a:xfrm>
          <a:prstGeom prst="rect">
            <a:avLst/>
          </a:prstGeom>
        </p:spPr>
        <p:txBody>
          <a:bodyPr anchor="t" rtlCol="false" tIns="0" lIns="0" bIns="0" rIns="0">
            <a:spAutoFit/>
          </a:bodyPr>
          <a:lstStyle/>
          <a:p>
            <a:pPr algn="ctr">
              <a:lnSpc>
                <a:spcPts val="8160"/>
              </a:lnSpc>
            </a:pPr>
            <a:r>
              <a:rPr lang="en-US" sz="6800" u="sng">
                <a:solidFill>
                  <a:srgbClr val="191919"/>
                </a:solidFill>
                <a:latin typeface="Poppins Bold"/>
              </a:rPr>
              <a:t>Branding - Challenges &amp; Opportunities</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3384430"/>
            <a:ext cx="7571302" cy="25241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Branding - Challenges </a:t>
            </a:r>
          </a:p>
        </p:txBody>
      </p:sp>
      <p:sp>
        <p:nvSpPr>
          <p:cNvPr name="TextBox 10" id="10"/>
          <p:cNvSpPr txBox="true"/>
          <p:nvPr/>
        </p:nvSpPr>
        <p:spPr>
          <a:xfrm rot="0">
            <a:off x="8777887" y="525402"/>
            <a:ext cx="10336829" cy="8101992"/>
          </a:xfrm>
          <a:prstGeom prst="rect">
            <a:avLst/>
          </a:prstGeom>
        </p:spPr>
        <p:txBody>
          <a:bodyPr anchor="t" rtlCol="false" tIns="0" lIns="0" bIns="0" rIns="0">
            <a:spAutoFit/>
          </a:bodyPr>
          <a:lstStyle/>
          <a:p>
            <a:pPr marL="1246931" indent="-623465" lvl="1">
              <a:lnSpc>
                <a:spcPts val="13110"/>
              </a:lnSpc>
              <a:buFont typeface="Arial"/>
              <a:buChar char="•"/>
            </a:pPr>
            <a:r>
              <a:rPr lang="en-US" sz="5775">
                <a:solidFill>
                  <a:srgbClr val="191919"/>
                </a:solidFill>
                <a:latin typeface="Archivo Black"/>
              </a:rPr>
              <a:t>Competition</a:t>
            </a:r>
          </a:p>
          <a:p>
            <a:pPr marL="1246931" indent="-623465" lvl="1">
              <a:lnSpc>
                <a:spcPts val="13110"/>
              </a:lnSpc>
              <a:buFont typeface="Arial"/>
              <a:buChar char="•"/>
            </a:pPr>
            <a:r>
              <a:rPr lang="en-US" sz="5775">
                <a:solidFill>
                  <a:srgbClr val="191919"/>
                </a:solidFill>
                <a:latin typeface="Archivo Black"/>
              </a:rPr>
              <a:t>Attention Span</a:t>
            </a:r>
          </a:p>
          <a:p>
            <a:pPr marL="1246931" indent="-623465" lvl="1">
              <a:lnSpc>
                <a:spcPts val="13110"/>
              </a:lnSpc>
              <a:buFont typeface="Arial"/>
              <a:buChar char="•"/>
            </a:pPr>
            <a:r>
              <a:rPr lang="en-US" sz="5775">
                <a:solidFill>
                  <a:srgbClr val="191919"/>
                </a:solidFill>
                <a:latin typeface="Archivo Black"/>
              </a:rPr>
              <a:t>Digital Landscape</a:t>
            </a:r>
          </a:p>
          <a:p>
            <a:pPr marL="1246931" indent="-623465" lvl="1">
              <a:lnSpc>
                <a:spcPts val="13110"/>
              </a:lnSpc>
              <a:buFont typeface="Arial"/>
              <a:buChar char="•"/>
            </a:pPr>
            <a:r>
              <a:rPr lang="en-US" sz="5775">
                <a:solidFill>
                  <a:srgbClr val="191919"/>
                </a:solidFill>
                <a:latin typeface="Archivo Black"/>
              </a:rPr>
              <a:t>Authenticity</a:t>
            </a:r>
          </a:p>
          <a:p>
            <a:pPr marL="1246931" indent="-623465" lvl="1">
              <a:lnSpc>
                <a:spcPts val="13110"/>
              </a:lnSpc>
              <a:buFont typeface="Arial"/>
              <a:buChar char="•"/>
            </a:pPr>
            <a:r>
              <a:rPr lang="en-US" sz="5775">
                <a:solidFill>
                  <a:srgbClr val="191919"/>
                </a:solidFill>
                <a:latin typeface="Archivo Black"/>
              </a:rPr>
              <a:t>Brand Loyaltys</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3384430"/>
            <a:ext cx="7571302" cy="25241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Branding - Opportunities </a:t>
            </a:r>
          </a:p>
        </p:txBody>
      </p:sp>
      <p:sp>
        <p:nvSpPr>
          <p:cNvPr name="TextBox 10" id="10"/>
          <p:cNvSpPr txBox="true"/>
          <p:nvPr/>
        </p:nvSpPr>
        <p:spPr>
          <a:xfrm rot="0">
            <a:off x="8777887" y="525402"/>
            <a:ext cx="10336829" cy="8101992"/>
          </a:xfrm>
          <a:prstGeom prst="rect">
            <a:avLst/>
          </a:prstGeom>
        </p:spPr>
        <p:txBody>
          <a:bodyPr anchor="t" rtlCol="false" tIns="0" lIns="0" bIns="0" rIns="0">
            <a:spAutoFit/>
          </a:bodyPr>
          <a:lstStyle/>
          <a:p>
            <a:pPr marL="1246931" indent="-623465" lvl="1">
              <a:lnSpc>
                <a:spcPts val="13110"/>
              </a:lnSpc>
              <a:buFont typeface="Arial"/>
              <a:buChar char="•"/>
            </a:pPr>
            <a:r>
              <a:rPr lang="en-US" sz="5775">
                <a:solidFill>
                  <a:srgbClr val="191919"/>
                </a:solidFill>
                <a:latin typeface="Archivo Black"/>
              </a:rPr>
              <a:t>Competition</a:t>
            </a:r>
          </a:p>
          <a:p>
            <a:pPr marL="1246931" indent="-623465" lvl="1">
              <a:lnSpc>
                <a:spcPts val="13110"/>
              </a:lnSpc>
              <a:buFont typeface="Arial"/>
              <a:buChar char="•"/>
            </a:pPr>
            <a:r>
              <a:rPr lang="en-US" sz="5775">
                <a:solidFill>
                  <a:srgbClr val="191919"/>
                </a:solidFill>
                <a:latin typeface="Archivo Black"/>
              </a:rPr>
              <a:t>Attention Span</a:t>
            </a:r>
          </a:p>
          <a:p>
            <a:pPr marL="1246931" indent="-623465" lvl="1">
              <a:lnSpc>
                <a:spcPts val="13110"/>
              </a:lnSpc>
              <a:buFont typeface="Arial"/>
              <a:buChar char="•"/>
            </a:pPr>
            <a:r>
              <a:rPr lang="en-US" sz="5775">
                <a:solidFill>
                  <a:srgbClr val="191919"/>
                </a:solidFill>
                <a:latin typeface="Archivo Black"/>
              </a:rPr>
              <a:t>Digital Landscape</a:t>
            </a:r>
          </a:p>
          <a:p>
            <a:pPr marL="1246931" indent="-623465" lvl="1">
              <a:lnSpc>
                <a:spcPts val="13110"/>
              </a:lnSpc>
              <a:buFont typeface="Arial"/>
              <a:buChar char="•"/>
            </a:pPr>
            <a:r>
              <a:rPr lang="en-US" sz="5775">
                <a:solidFill>
                  <a:srgbClr val="191919"/>
                </a:solidFill>
                <a:latin typeface="Archivo Black"/>
              </a:rPr>
              <a:t>Authenticity</a:t>
            </a:r>
          </a:p>
          <a:p>
            <a:pPr marL="1246931" indent="-623465" lvl="1">
              <a:lnSpc>
                <a:spcPts val="13110"/>
              </a:lnSpc>
              <a:buFont typeface="Arial"/>
              <a:buChar char="•"/>
            </a:pPr>
            <a:r>
              <a:rPr lang="en-US" sz="5775">
                <a:solidFill>
                  <a:srgbClr val="191919"/>
                </a:solidFill>
                <a:latin typeface="Archivo Black"/>
              </a:rPr>
              <a:t>Brand Loyaltys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AF4"/>
        </a:solidFill>
      </p:bgPr>
    </p:bg>
    <p:spTree>
      <p:nvGrpSpPr>
        <p:cNvPr id="1" name=""/>
        <p:cNvGrpSpPr/>
        <p:nvPr/>
      </p:nvGrpSpPr>
      <p:grpSpPr>
        <a:xfrm>
          <a:off x="0" y="0"/>
          <a:ext cx="0" cy="0"/>
          <a:chOff x="0" y="0"/>
          <a:chExt cx="0" cy="0"/>
        </a:xfrm>
      </p:grpSpPr>
      <p:sp>
        <p:nvSpPr>
          <p:cNvPr name="Freeform 2" id="2"/>
          <p:cNvSpPr/>
          <p:nvPr/>
        </p:nvSpPr>
        <p:spPr>
          <a:xfrm flipH="false" flipV="false" rot="0">
            <a:off x="1109930" y="4317420"/>
            <a:ext cx="5066388" cy="2026555"/>
          </a:xfrm>
          <a:custGeom>
            <a:avLst/>
            <a:gdLst/>
            <a:ahLst/>
            <a:cxnLst/>
            <a:rect r="r" b="b" t="t" l="l"/>
            <a:pathLst>
              <a:path h="2026555" w="5066388">
                <a:moveTo>
                  <a:pt x="0" y="0"/>
                </a:moveTo>
                <a:lnTo>
                  <a:pt x="5066388" y="0"/>
                </a:lnTo>
                <a:lnTo>
                  <a:pt x="5066388" y="2026556"/>
                </a:lnTo>
                <a:lnTo>
                  <a:pt x="0" y="20265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819150"/>
            <a:ext cx="10295237" cy="2743200"/>
          </a:xfrm>
          <a:prstGeom prst="rect">
            <a:avLst/>
          </a:prstGeom>
        </p:spPr>
        <p:txBody>
          <a:bodyPr anchor="t" rtlCol="false" tIns="0" lIns="0" bIns="0" rIns="0">
            <a:spAutoFit/>
          </a:bodyPr>
          <a:lstStyle/>
          <a:p>
            <a:pPr>
              <a:lnSpc>
                <a:spcPts val="10800"/>
              </a:lnSpc>
            </a:pPr>
            <a:r>
              <a:rPr lang="en-US" sz="9000">
                <a:solidFill>
                  <a:srgbClr val="1C402E"/>
                </a:solidFill>
                <a:latin typeface="Montserrat"/>
              </a:rPr>
              <a:t>Problem Statement</a:t>
            </a:r>
          </a:p>
        </p:txBody>
      </p:sp>
      <p:sp>
        <p:nvSpPr>
          <p:cNvPr name="TextBox 4" id="4"/>
          <p:cNvSpPr txBox="true"/>
          <p:nvPr/>
        </p:nvSpPr>
        <p:spPr>
          <a:xfrm rot="0">
            <a:off x="1107152" y="5744885"/>
            <a:ext cx="3936425" cy="1400175"/>
          </a:xfrm>
          <a:prstGeom prst="rect">
            <a:avLst/>
          </a:prstGeom>
        </p:spPr>
        <p:txBody>
          <a:bodyPr anchor="t" rtlCol="false" tIns="0" lIns="0" bIns="0" rIns="0">
            <a:spAutoFit/>
          </a:bodyPr>
          <a:lstStyle/>
          <a:p>
            <a:pPr marL="0" indent="0" lvl="0">
              <a:lnSpc>
                <a:spcPts val="3720"/>
              </a:lnSpc>
              <a:spcBef>
                <a:spcPct val="0"/>
              </a:spcBef>
            </a:pPr>
            <a:r>
              <a:rPr lang="en-US" sz="3100">
                <a:solidFill>
                  <a:srgbClr val="1C402E"/>
                </a:solidFill>
                <a:latin typeface="Open Sans"/>
              </a:rPr>
              <a:t>Write a specific company problem here</a:t>
            </a:r>
          </a:p>
        </p:txBody>
      </p:sp>
      <p:sp>
        <p:nvSpPr>
          <p:cNvPr name="TextBox 5" id="5"/>
          <p:cNvSpPr txBox="true"/>
          <p:nvPr/>
        </p:nvSpPr>
        <p:spPr>
          <a:xfrm rot="0">
            <a:off x="1107152" y="7558040"/>
            <a:ext cx="3936425" cy="727850"/>
          </a:xfrm>
          <a:prstGeom prst="rect">
            <a:avLst/>
          </a:prstGeom>
        </p:spPr>
        <p:txBody>
          <a:bodyPr anchor="t" rtlCol="false" tIns="0" lIns="0" bIns="0" rIns="0">
            <a:spAutoFit/>
          </a:bodyPr>
          <a:lstStyle/>
          <a:p>
            <a:pPr marL="0" indent="0" lvl="0">
              <a:lnSpc>
                <a:spcPts val="2932"/>
              </a:lnSpc>
              <a:spcBef>
                <a:spcPct val="0"/>
              </a:spcBef>
            </a:pPr>
            <a:r>
              <a:rPr lang="en-US" sz="2094" u="none">
                <a:solidFill>
                  <a:srgbClr val="1C402E"/>
                </a:solidFill>
                <a:latin typeface="Open Sans"/>
              </a:rPr>
              <a:t>Briefly elaborate on the</a:t>
            </a:r>
          </a:p>
          <a:p>
            <a:pPr marL="0" indent="0" lvl="0">
              <a:lnSpc>
                <a:spcPts val="2932"/>
              </a:lnSpc>
              <a:spcBef>
                <a:spcPct val="0"/>
              </a:spcBef>
            </a:pPr>
            <a:r>
              <a:rPr lang="en-US" sz="2094" u="none">
                <a:solidFill>
                  <a:srgbClr val="1C402E"/>
                </a:solidFill>
                <a:latin typeface="Open Sans"/>
              </a:rPr>
              <a:t>identified problem.</a:t>
            </a:r>
          </a:p>
        </p:txBody>
      </p:sp>
      <p:sp>
        <p:nvSpPr>
          <p:cNvPr name="Freeform 6" id="6"/>
          <p:cNvSpPr/>
          <p:nvPr/>
        </p:nvSpPr>
        <p:spPr>
          <a:xfrm flipH="false" flipV="false" rot="0">
            <a:off x="12692058" y="4317420"/>
            <a:ext cx="2803253" cy="1121301"/>
          </a:xfrm>
          <a:custGeom>
            <a:avLst/>
            <a:gdLst/>
            <a:ahLst/>
            <a:cxnLst/>
            <a:rect r="r" b="b" t="t" l="l"/>
            <a:pathLst>
              <a:path h="1121301" w="2803253">
                <a:moveTo>
                  <a:pt x="0" y="0"/>
                </a:moveTo>
                <a:lnTo>
                  <a:pt x="2803253" y="0"/>
                </a:lnTo>
                <a:lnTo>
                  <a:pt x="2803253" y="1121302"/>
                </a:lnTo>
                <a:lnTo>
                  <a:pt x="0" y="11213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3004141" y="4420945"/>
            <a:ext cx="1479103" cy="1000125"/>
          </a:xfrm>
          <a:prstGeom prst="rect">
            <a:avLst/>
          </a:prstGeom>
        </p:spPr>
        <p:txBody>
          <a:bodyPr anchor="t" rtlCol="false" tIns="0" lIns="0" bIns="0" rIns="0">
            <a:spAutoFit/>
          </a:bodyPr>
          <a:lstStyle/>
          <a:p>
            <a:pPr algn="l" marL="0" indent="0" lvl="0">
              <a:lnSpc>
                <a:spcPts val="7800"/>
              </a:lnSpc>
              <a:spcBef>
                <a:spcPct val="0"/>
              </a:spcBef>
            </a:pPr>
            <a:r>
              <a:rPr lang="en-US" sz="6500" u="none">
                <a:solidFill>
                  <a:srgbClr val="FFFAF4"/>
                </a:solidFill>
                <a:latin typeface="Montserrat"/>
              </a:rPr>
              <a:t>03</a:t>
            </a:r>
          </a:p>
        </p:txBody>
      </p:sp>
      <p:sp>
        <p:nvSpPr>
          <p:cNvPr name="Freeform 8" id="8"/>
          <p:cNvSpPr/>
          <p:nvPr/>
        </p:nvSpPr>
        <p:spPr>
          <a:xfrm flipH="false" flipV="false" rot="0">
            <a:off x="6899648" y="4317420"/>
            <a:ext cx="2803253" cy="1121301"/>
          </a:xfrm>
          <a:custGeom>
            <a:avLst/>
            <a:gdLst/>
            <a:ahLst/>
            <a:cxnLst/>
            <a:rect r="r" b="b" t="t" l="l"/>
            <a:pathLst>
              <a:path h="1121301" w="2803253">
                <a:moveTo>
                  <a:pt x="0" y="0"/>
                </a:moveTo>
                <a:lnTo>
                  <a:pt x="2803253" y="0"/>
                </a:lnTo>
                <a:lnTo>
                  <a:pt x="2803253" y="1121302"/>
                </a:lnTo>
                <a:lnTo>
                  <a:pt x="0" y="11213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7131889" y="4420945"/>
            <a:ext cx="1527286" cy="1000125"/>
          </a:xfrm>
          <a:prstGeom prst="rect">
            <a:avLst/>
          </a:prstGeom>
        </p:spPr>
        <p:txBody>
          <a:bodyPr anchor="t" rtlCol="false" tIns="0" lIns="0" bIns="0" rIns="0">
            <a:spAutoFit/>
          </a:bodyPr>
          <a:lstStyle/>
          <a:p>
            <a:pPr algn="l" marL="0" indent="0" lvl="0">
              <a:lnSpc>
                <a:spcPts val="7800"/>
              </a:lnSpc>
              <a:spcBef>
                <a:spcPct val="0"/>
              </a:spcBef>
            </a:pPr>
            <a:r>
              <a:rPr lang="en-US" sz="6500" u="none">
                <a:solidFill>
                  <a:srgbClr val="FFFAF4"/>
                </a:solidFill>
                <a:latin typeface="Montserrat"/>
              </a:rPr>
              <a:t>02</a:t>
            </a:r>
          </a:p>
        </p:txBody>
      </p:sp>
      <p:grpSp>
        <p:nvGrpSpPr>
          <p:cNvPr name="Group 10" id="10"/>
          <p:cNvGrpSpPr/>
          <p:nvPr/>
        </p:nvGrpSpPr>
        <p:grpSpPr>
          <a:xfrm rot="0">
            <a:off x="6898259" y="5744885"/>
            <a:ext cx="3936425" cy="2541005"/>
            <a:chOff x="0" y="0"/>
            <a:chExt cx="5248566" cy="3388007"/>
          </a:xfrm>
        </p:grpSpPr>
        <p:sp>
          <p:nvSpPr>
            <p:cNvPr name="TextBox 11" id="11"/>
            <p:cNvSpPr txBox="true"/>
            <p:nvPr/>
          </p:nvSpPr>
          <p:spPr>
            <a:xfrm rot="0">
              <a:off x="0" y="0"/>
              <a:ext cx="5248566" cy="1866900"/>
            </a:xfrm>
            <a:prstGeom prst="rect">
              <a:avLst/>
            </a:prstGeom>
          </p:spPr>
          <p:txBody>
            <a:bodyPr anchor="t" rtlCol="false" tIns="0" lIns="0" bIns="0" rIns="0">
              <a:spAutoFit/>
            </a:bodyPr>
            <a:lstStyle/>
            <a:p>
              <a:pPr marL="0" indent="0" lvl="0">
                <a:lnSpc>
                  <a:spcPts val="3720"/>
                </a:lnSpc>
                <a:spcBef>
                  <a:spcPct val="0"/>
                </a:spcBef>
              </a:pPr>
              <a:r>
                <a:rPr lang="en-US" sz="3100">
                  <a:solidFill>
                    <a:srgbClr val="1C402E"/>
                  </a:solidFill>
                  <a:latin typeface="Open Sans"/>
                </a:rPr>
                <a:t>Write a specific company problem here</a:t>
              </a:r>
            </a:p>
          </p:txBody>
        </p:sp>
        <p:sp>
          <p:nvSpPr>
            <p:cNvPr name="TextBox 12" id="12"/>
            <p:cNvSpPr txBox="true"/>
            <p:nvPr/>
          </p:nvSpPr>
          <p:spPr>
            <a:xfrm rot="0">
              <a:off x="0" y="2430240"/>
              <a:ext cx="5248566" cy="957767"/>
            </a:xfrm>
            <a:prstGeom prst="rect">
              <a:avLst/>
            </a:prstGeom>
          </p:spPr>
          <p:txBody>
            <a:bodyPr anchor="t" rtlCol="false" tIns="0" lIns="0" bIns="0" rIns="0">
              <a:spAutoFit/>
            </a:bodyPr>
            <a:lstStyle/>
            <a:p>
              <a:pPr marL="0" indent="0" lvl="0">
                <a:lnSpc>
                  <a:spcPts val="2932"/>
                </a:lnSpc>
                <a:spcBef>
                  <a:spcPct val="0"/>
                </a:spcBef>
              </a:pPr>
              <a:r>
                <a:rPr lang="en-US" sz="2094" u="none">
                  <a:solidFill>
                    <a:srgbClr val="1C402E"/>
                  </a:solidFill>
                  <a:latin typeface="Open Sans"/>
                </a:rPr>
                <a:t>Briefly elaborate on the</a:t>
              </a:r>
            </a:p>
            <a:p>
              <a:pPr marL="0" indent="0" lvl="0">
                <a:lnSpc>
                  <a:spcPts val="2932"/>
                </a:lnSpc>
                <a:spcBef>
                  <a:spcPct val="0"/>
                </a:spcBef>
              </a:pPr>
              <a:r>
                <a:rPr lang="en-US" sz="2094" u="none">
                  <a:solidFill>
                    <a:srgbClr val="1C402E"/>
                  </a:solidFill>
                  <a:latin typeface="Open Sans"/>
                </a:rPr>
                <a:t>identified problem.</a:t>
              </a:r>
            </a:p>
          </p:txBody>
        </p:sp>
      </p:grpSp>
      <p:grpSp>
        <p:nvGrpSpPr>
          <p:cNvPr name="Group 13" id="13"/>
          <p:cNvGrpSpPr/>
          <p:nvPr/>
        </p:nvGrpSpPr>
        <p:grpSpPr>
          <a:xfrm rot="0">
            <a:off x="12692058" y="5744885"/>
            <a:ext cx="3936425" cy="2541005"/>
            <a:chOff x="0" y="0"/>
            <a:chExt cx="5248566" cy="3388007"/>
          </a:xfrm>
        </p:grpSpPr>
        <p:sp>
          <p:nvSpPr>
            <p:cNvPr name="TextBox 14" id="14"/>
            <p:cNvSpPr txBox="true"/>
            <p:nvPr/>
          </p:nvSpPr>
          <p:spPr>
            <a:xfrm rot="0">
              <a:off x="0" y="0"/>
              <a:ext cx="5248566" cy="1866900"/>
            </a:xfrm>
            <a:prstGeom prst="rect">
              <a:avLst/>
            </a:prstGeom>
          </p:spPr>
          <p:txBody>
            <a:bodyPr anchor="t" rtlCol="false" tIns="0" lIns="0" bIns="0" rIns="0">
              <a:spAutoFit/>
            </a:bodyPr>
            <a:lstStyle/>
            <a:p>
              <a:pPr marL="0" indent="0" lvl="0">
                <a:lnSpc>
                  <a:spcPts val="3720"/>
                </a:lnSpc>
                <a:spcBef>
                  <a:spcPct val="0"/>
                </a:spcBef>
              </a:pPr>
              <a:r>
                <a:rPr lang="en-US" sz="3100">
                  <a:solidFill>
                    <a:srgbClr val="1C402E"/>
                  </a:solidFill>
                  <a:latin typeface="Open Sans"/>
                </a:rPr>
                <a:t>Write a specific company problem here</a:t>
              </a:r>
            </a:p>
          </p:txBody>
        </p:sp>
        <p:sp>
          <p:nvSpPr>
            <p:cNvPr name="TextBox 15" id="15"/>
            <p:cNvSpPr txBox="true"/>
            <p:nvPr/>
          </p:nvSpPr>
          <p:spPr>
            <a:xfrm rot="0">
              <a:off x="0" y="2430240"/>
              <a:ext cx="5248566" cy="957767"/>
            </a:xfrm>
            <a:prstGeom prst="rect">
              <a:avLst/>
            </a:prstGeom>
          </p:spPr>
          <p:txBody>
            <a:bodyPr anchor="t" rtlCol="false" tIns="0" lIns="0" bIns="0" rIns="0">
              <a:spAutoFit/>
            </a:bodyPr>
            <a:lstStyle/>
            <a:p>
              <a:pPr marL="0" indent="0" lvl="0">
                <a:lnSpc>
                  <a:spcPts val="2932"/>
                </a:lnSpc>
                <a:spcBef>
                  <a:spcPct val="0"/>
                </a:spcBef>
              </a:pPr>
              <a:r>
                <a:rPr lang="en-US" sz="2094" u="none">
                  <a:solidFill>
                    <a:srgbClr val="1C402E"/>
                  </a:solidFill>
                  <a:latin typeface="Open Sans"/>
                </a:rPr>
                <a:t>Briefly elaborate on the</a:t>
              </a:r>
            </a:p>
            <a:p>
              <a:pPr marL="0" indent="0" lvl="0">
                <a:lnSpc>
                  <a:spcPts val="2932"/>
                </a:lnSpc>
                <a:spcBef>
                  <a:spcPct val="0"/>
                </a:spcBef>
              </a:pPr>
              <a:r>
                <a:rPr lang="en-US" sz="2094" u="none">
                  <a:solidFill>
                    <a:srgbClr val="1C402E"/>
                  </a:solidFill>
                  <a:latin typeface="Open Sans"/>
                </a:rPr>
                <a:t>identified problem.</a:t>
              </a:r>
            </a:p>
          </p:txBody>
        </p:sp>
      </p:grpSp>
      <p:sp>
        <p:nvSpPr>
          <p:cNvPr name="TextBox 16" id="16"/>
          <p:cNvSpPr txBox="true"/>
          <p:nvPr/>
        </p:nvSpPr>
        <p:spPr>
          <a:xfrm rot="0">
            <a:off x="13010793" y="962025"/>
            <a:ext cx="4248507" cy="441960"/>
          </a:xfrm>
          <a:prstGeom prst="rect">
            <a:avLst/>
          </a:prstGeom>
        </p:spPr>
        <p:txBody>
          <a:bodyPr anchor="t" rtlCol="false" tIns="0" lIns="0" bIns="0" rIns="0">
            <a:spAutoFit/>
          </a:bodyPr>
          <a:lstStyle/>
          <a:p>
            <a:pPr algn="r">
              <a:lnSpc>
                <a:spcPts val="3510"/>
              </a:lnSpc>
            </a:pPr>
            <a:r>
              <a:rPr lang="en-US" sz="2700" u="sng">
                <a:solidFill>
                  <a:srgbClr val="1C402E"/>
                </a:solidFill>
                <a:latin typeface="Open Sans"/>
                <a:hlinkClick r:id="rId4" action="ppaction://hlinksldjump"/>
              </a:rPr>
              <a:t>Back to Agenda</a:t>
            </a: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3886AD"/>
        </a:solidFill>
      </p:bgPr>
    </p:bg>
    <p:spTree>
      <p:nvGrpSpPr>
        <p:cNvPr id="1" name=""/>
        <p:cNvGrpSpPr/>
        <p:nvPr/>
      </p:nvGrpSpPr>
      <p:grpSpPr>
        <a:xfrm>
          <a:off x="0" y="0"/>
          <a:ext cx="0" cy="0"/>
          <a:chOff x="0" y="0"/>
          <a:chExt cx="0" cy="0"/>
        </a:xfrm>
      </p:grpSpPr>
      <p:sp>
        <p:nvSpPr>
          <p:cNvPr name="AutoShape 2" id="2"/>
          <p:cNvSpPr/>
          <p:nvPr/>
        </p:nvSpPr>
        <p:spPr>
          <a:xfrm rot="0">
            <a:off x="116688" y="0"/>
            <a:ext cx="8508480" cy="10287000"/>
          </a:xfrm>
          <a:prstGeom prst="rect">
            <a:avLst/>
          </a:prstGeom>
          <a:solidFill>
            <a:srgbClr val="F4A100"/>
          </a:solidFill>
        </p:spPr>
      </p:sp>
      <p:sp>
        <p:nvSpPr>
          <p:cNvPr name="AutoShape 3" id="3"/>
          <p:cNvSpPr/>
          <p:nvPr/>
        </p:nvSpPr>
        <p:spPr>
          <a:xfrm rot="5400000">
            <a:off x="3279814" y="9195886"/>
            <a:ext cx="1089497" cy="1092732"/>
          </a:xfrm>
          <a:prstGeom prst="rect">
            <a:avLst/>
          </a:prstGeom>
          <a:solidFill>
            <a:srgbClr val="FADB7A"/>
          </a:solidFill>
        </p:spPr>
      </p:sp>
      <p:sp>
        <p:nvSpPr>
          <p:cNvPr name="AutoShape 4" id="4"/>
          <p:cNvSpPr/>
          <p:nvPr/>
        </p:nvSpPr>
        <p:spPr>
          <a:xfrm rot="5400000">
            <a:off x="2187082" y="8106389"/>
            <a:ext cx="1089497" cy="1092732"/>
          </a:xfrm>
          <a:prstGeom prst="rect">
            <a:avLst/>
          </a:prstGeom>
          <a:solidFill>
            <a:srgbClr val="FADB7A">
              <a:alpha val="64706"/>
            </a:srgbClr>
          </a:solidFill>
        </p:spPr>
      </p:sp>
      <p:sp>
        <p:nvSpPr>
          <p:cNvPr name="AutoShape 5" id="5"/>
          <p:cNvSpPr/>
          <p:nvPr/>
        </p:nvSpPr>
        <p:spPr>
          <a:xfrm rot="5400000">
            <a:off x="1094350" y="7016892"/>
            <a:ext cx="1089497" cy="1092732"/>
          </a:xfrm>
          <a:prstGeom prst="rect">
            <a:avLst/>
          </a:prstGeom>
          <a:solidFill>
            <a:srgbClr val="FADB7A">
              <a:alpha val="40000"/>
            </a:srgbClr>
          </a:solidFill>
        </p:spPr>
      </p:sp>
      <p:sp>
        <p:nvSpPr>
          <p:cNvPr name="AutoShape 6" id="6"/>
          <p:cNvSpPr/>
          <p:nvPr/>
        </p:nvSpPr>
        <p:spPr>
          <a:xfrm rot="5400000">
            <a:off x="1618" y="5927396"/>
            <a:ext cx="1089497" cy="1092732"/>
          </a:xfrm>
          <a:prstGeom prst="rect">
            <a:avLst/>
          </a:prstGeom>
          <a:solidFill>
            <a:srgbClr val="FADB7A">
              <a:alpha val="18824"/>
            </a:srgbClr>
          </a:solidFill>
        </p:spPr>
      </p:sp>
      <p:sp>
        <p:nvSpPr>
          <p:cNvPr name="AutoShape 7" id="7"/>
          <p:cNvSpPr/>
          <p:nvPr/>
        </p:nvSpPr>
        <p:spPr>
          <a:xfrm rot="5400000">
            <a:off x="1618" y="8106389"/>
            <a:ext cx="1089497" cy="1092732"/>
          </a:xfrm>
          <a:prstGeom prst="rect">
            <a:avLst/>
          </a:prstGeom>
          <a:solidFill>
            <a:srgbClr val="FADB7A">
              <a:alpha val="64706"/>
            </a:srgbClr>
          </a:solidFill>
        </p:spPr>
      </p:sp>
      <p:sp>
        <p:nvSpPr>
          <p:cNvPr name="AutoShape 8" id="8"/>
          <p:cNvSpPr/>
          <p:nvPr/>
        </p:nvSpPr>
        <p:spPr>
          <a:xfrm rot="5400000">
            <a:off x="1094350" y="9195886"/>
            <a:ext cx="1089497" cy="1092732"/>
          </a:xfrm>
          <a:prstGeom prst="rect">
            <a:avLst/>
          </a:prstGeom>
          <a:solidFill>
            <a:srgbClr val="FADB7A"/>
          </a:solidFill>
        </p:spPr>
      </p:sp>
      <p:sp>
        <p:nvSpPr>
          <p:cNvPr name="TextBox 9" id="9"/>
          <p:cNvSpPr txBox="true"/>
          <p:nvPr/>
        </p:nvSpPr>
        <p:spPr>
          <a:xfrm rot="0">
            <a:off x="993176" y="990600"/>
            <a:ext cx="16266124" cy="8086725"/>
          </a:xfrm>
          <a:prstGeom prst="rect">
            <a:avLst/>
          </a:prstGeom>
        </p:spPr>
        <p:txBody>
          <a:bodyPr anchor="t" rtlCol="false" tIns="0" lIns="0" bIns="0" rIns="0">
            <a:spAutoFit/>
          </a:bodyPr>
          <a:lstStyle/>
          <a:p>
            <a:pPr>
              <a:lnSpc>
                <a:spcPts val="4920"/>
              </a:lnSpc>
            </a:pPr>
            <a:r>
              <a:rPr lang="en-US" sz="4100">
                <a:solidFill>
                  <a:srgbClr val="191919"/>
                </a:solidFill>
                <a:latin typeface="Poppins Bold"/>
              </a:rPr>
              <a:t>Unit-1 Introduction</a:t>
            </a:r>
          </a:p>
          <a:p>
            <a:pPr>
              <a:lnSpc>
                <a:spcPts val="4920"/>
              </a:lnSpc>
            </a:pPr>
          </a:p>
          <a:p>
            <a:pPr>
              <a:lnSpc>
                <a:spcPts val="4920"/>
              </a:lnSpc>
            </a:pPr>
            <a:r>
              <a:rPr lang="en-US" sz="4100">
                <a:solidFill>
                  <a:srgbClr val="191919"/>
                </a:solidFill>
                <a:latin typeface="Poppins Bold"/>
              </a:rPr>
              <a:t>Unit-2 Customer Based Brand Equity</a:t>
            </a:r>
          </a:p>
          <a:p>
            <a:pPr>
              <a:lnSpc>
                <a:spcPts val="4920"/>
              </a:lnSpc>
            </a:pPr>
          </a:p>
          <a:p>
            <a:pPr>
              <a:lnSpc>
                <a:spcPts val="4920"/>
              </a:lnSpc>
            </a:pPr>
            <a:r>
              <a:rPr lang="en-US" sz="4100">
                <a:solidFill>
                  <a:srgbClr val="191919"/>
                </a:solidFill>
                <a:latin typeface="Poppins Bold"/>
              </a:rPr>
              <a:t>Unit-3 Brand Positioning</a:t>
            </a:r>
          </a:p>
          <a:p>
            <a:pPr>
              <a:lnSpc>
                <a:spcPts val="4920"/>
              </a:lnSpc>
            </a:pPr>
          </a:p>
          <a:p>
            <a:pPr>
              <a:lnSpc>
                <a:spcPts val="4920"/>
              </a:lnSpc>
            </a:pPr>
            <a:r>
              <a:rPr lang="en-US" sz="4100">
                <a:solidFill>
                  <a:srgbClr val="191919"/>
                </a:solidFill>
                <a:latin typeface="Poppins Bold"/>
              </a:rPr>
              <a:t>Unit-4 Building Brand Equity</a:t>
            </a:r>
          </a:p>
          <a:p>
            <a:pPr>
              <a:lnSpc>
                <a:spcPts val="4920"/>
              </a:lnSpc>
            </a:pPr>
          </a:p>
          <a:p>
            <a:pPr>
              <a:lnSpc>
                <a:spcPts val="4920"/>
              </a:lnSpc>
            </a:pPr>
            <a:r>
              <a:rPr lang="en-US" sz="4100">
                <a:solidFill>
                  <a:srgbClr val="191919"/>
                </a:solidFill>
                <a:latin typeface="Poppins Bold"/>
              </a:rPr>
              <a:t>Unit-5 Measuring Brand Equity</a:t>
            </a:r>
          </a:p>
          <a:p>
            <a:pPr>
              <a:lnSpc>
                <a:spcPts val="4920"/>
              </a:lnSpc>
            </a:pPr>
          </a:p>
          <a:p>
            <a:pPr>
              <a:lnSpc>
                <a:spcPts val="4920"/>
              </a:lnSpc>
            </a:pPr>
            <a:r>
              <a:rPr lang="en-US" sz="4100">
                <a:solidFill>
                  <a:srgbClr val="191919"/>
                </a:solidFill>
                <a:latin typeface="Poppins Bold"/>
              </a:rPr>
              <a:t>Unit-6 Brand Extension</a:t>
            </a:r>
          </a:p>
          <a:p>
            <a:pPr>
              <a:lnSpc>
                <a:spcPts val="4920"/>
              </a:lnSpc>
            </a:pPr>
          </a:p>
          <a:p>
            <a:pPr algn="l" marL="0" indent="0" lvl="0">
              <a:lnSpc>
                <a:spcPts val="4920"/>
              </a:lnSpc>
              <a:spcBef>
                <a:spcPct val="0"/>
              </a:spcBef>
            </a:pPr>
            <a:r>
              <a:rPr lang="en-US" sz="4100">
                <a:solidFill>
                  <a:srgbClr val="191919"/>
                </a:solidFill>
                <a:latin typeface="Poppins Bold"/>
              </a:rPr>
              <a:t>Unit-7 Branding and Marketing Communication</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3886AD"/>
        </a:solidFill>
      </p:bgPr>
    </p:bg>
    <p:spTree>
      <p:nvGrpSpPr>
        <p:cNvPr id="1" name=""/>
        <p:cNvGrpSpPr/>
        <p:nvPr/>
      </p:nvGrpSpPr>
      <p:grpSpPr>
        <a:xfrm>
          <a:off x="0" y="0"/>
          <a:ext cx="0" cy="0"/>
          <a:chOff x="0" y="0"/>
          <a:chExt cx="0" cy="0"/>
        </a:xfrm>
      </p:grpSpPr>
      <p:sp>
        <p:nvSpPr>
          <p:cNvPr name="AutoShape 2" id="2"/>
          <p:cNvSpPr/>
          <p:nvPr/>
        </p:nvSpPr>
        <p:spPr>
          <a:xfrm rot="0">
            <a:off x="116688" y="0"/>
            <a:ext cx="8508480" cy="10287000"/>
          </a:xfrm>
          <a:prstGeom prst="rect">
            <a:avLst/>
          </a:prstGeom>
          <a:solidFill>
            <a:srgbClr val="F4A100"/>
          </a:solidFill>
        </p:spPr>
      </p:sp>
      <p:sp>
        <p:nvSpPr>
          <p:cNvPr name="AutoShape 3" id="3"/>
          <p:cNvSpPr/>
          <p:nvPr/>
        </p:nvSpPr>
        <p:spPr>
          <a:xfrm rot="5400000">
            <a:off x="3279814" y="9195886"/>
            <a:ext cx="1089497" cy="1092732"/>
          </a:xfrm>
          <a:prstGeom prst="rect">
            <a:avLst/>
          </a:prstGeom>
          <a:solidFill>
            <a:srgbClr val="FADB7A"/>
          </a:solidFill>
        </p:spPr>
      </p:sp>
      <p:sp>
        <p:nvSpPr>
          <p:cNvPr name="AutoShape 4" id="4"/>
          <p:cNvSpPr/>
          <p:nvPr/>
        </p:nvSpPr>
        <p:spPr>
          <a:xfrm rot="5400000">
            <a:off x="2187082" y="8106389"/>
            <a:ext cx="1089497" cy="1092732"/>
          </a:xfrm>
          <a:prstGeom prst="rect">
            <a:avLst/>
          </a:prstGeom>
          <a:solidFill>
            <a:srgbClr val="FADB7A">
              <a:alpha val="64706"/>
            </a:srgbClr>
          </a:solidFill>
        </p:spPr>
      </p:sp>
      <p:sp>
        <p:nvSpPr>
          <p:cNvPr name="AutoShape 5" id="5"/>
          <p:cNvSpPr/>
          <p:nvPr/>
        </p:nvSpPr>
        <p:spPr>
          <a:xfrm rot="5400000">
            <a:off x="1094350" y="7016892"/>
            <a:ext cx="1089497" cy="1092732"/>
          </a:xfrm>
          <a:prstGeom prst="rect">
            <a:avLst/>
          </a:prstGeom>
          <a:solidFill>
            <a:srgbClr val="FADB7A">
              <a:alpha val="40000"/>
            </a:srgbClr>
          </a:solidFill>
        </p:spPr>
      </p:sp>
      <p:sp>
        <p:nvSpPr>
          <p:cNvPr name="AutoShape 6" id="6"/>
          <p:cNvSpPr/>
          <p:nvPr/>
        </p:nvSpPr>
        <p:spPr>
          <a:xfrm rot="5400000">
            <a:off x="1618" y="5927396"/>
            <a:ext cx="1089497" cy="1092732"/>
          </a:xfrm>
          <a:prstGeom prst="rect">
            <a:avLst/>
          </a:prstGeom>
          <a:solidFill>
            <a:srgbClr val="FADB7A">
              <a:alpha val="18824"/>
            </a:srgbClr>
          </a:solidFill>
        </p:spPr>
      </p:sp>
      <p:sp>
        <p:nvSpPr>
          <p:cNvPr name="AutoShape 7" id="7"/>
          <p:cNvSpPr/>
          <p:nvPr/>
        </p:nvSpPr>
        <p:spPr>
          <a:xfrm rot="5400000">
            <a:off x="1618" y="8106389"/>
            <a:ext cx="1089497" cy="1092732"/>
          </a:xfrm>
          <a:prstGeom prst="rect">
            <a:avLst/>
          </a:prstGeom>
          <a:solidFill>
            <a:srgbClr val="FADB7A">
              <a:alpha val="64706"/>
            </a:srgbClr>
          </a:solidFill>
        </p:spPr>
      </p:sp>
      <p:sp>
        <p:nvSpPr>
          <p:cNvPr name="AutoShape 8" id="8"/>
          <p:cNvSpPr/>
          <p:nvPr/>
        </p:nvSpPr>
        <p:spPr>
          <a:xfrm rot="5400000">
            <a:off x="1094350" y="9195886"/>
            <a:ext cx="1089497" cy="1092732"/>
          </a:xfrm>
          <a:prstGeom prst="rect">
            <a:avLst/>
          </a:prstGeom>
          <a:solidFill>
            <a:srgbClr val="FADB7A"/>
          </a:solidFill>
        </p:spPr>
      </p:sp>
      <p:sp>
        <p:nvSpPr>
          <p:cNvPr name="TextBox 9" id="9"/>
          <p:cNvSpPr txBox="true"/>
          <p:nvPr/>
        </p:nvSpPr>
        <p:spPr>
          <a:xfrm rot="0">
            <a:off x="993176" y="1019175"/>
            <a:ext cx="16266124" cy="8010525"/>
          </a:xfrm>
          <a:prstGeom prst="rect">
            <a:avLst/>
          </a:prstGeom>
        </p:spPr>
        <p:txBody>
          <a:bodyPr anchor="t" rtlCol="false" tIns="0" lIns="0" bIns="0" rIns="0">
            <a:spAutoFit/>
          </a:bodyPr>
          <a:lstStyle/>
          <a:p>
            <a:pPr>
              <a:lnSpc>
                <a:spcPts val="6120"/>
              </a:lnSpc>
            </a:pPr>
            <a:r>
              <a:rPr lang="en-US" sz="5100">
                <a:solidFill>
                  <a:srgbClr val="191919"/>
                </a:solidFill>
                <a:latin typeface="Poppins Bold"/>
              </a:rPr>
              <a:t>Unit-1 Introduction</a:t>
            </a:r>
          </a:p>
          <a:p>
            <a:pPr>
              <a:lnSpc>
                <a:spcPts val="4920"/>
              </a:lnSpc>
            </a:pPr>
          </a:p>
          <a:p>
            <a:pPr marL="928420" indent="-464210" lvl="1">
              <a:lnSpc>
                <a:spcPts val="7869"/>
              </a:lnSpc>
              <a:buFont typeface="Arial"/>
              <a:buChar char="•"/>
            </a:pPr>
            <a:r>
              <a:rPr lang="en-US" sz="4300">
                <a:solidFill>
                  <a:srgbClr val="191919"/>
                </a:solidFill>
                <a:latin typeface="Poppins Bold"/>
              </a:rPr>
              <a:t>Concept of Brand, </a:t>
            </a:r>
          </a:p>
          <a:p>
            <a:pPr marL="928420" indent="-464210" lvl="1">
              <a:lnSpc>
                <a:spcPts val="7869"/>
              </a:lnSpc>
              <a:buFont typeface="Arial"/>
              <a:buChar char="•"/>
            </a:pPr>
            <a:r>
              <a:rPr lang="en-US" sz="4300">
                <a:solidFill>
                  <a:srgbClr val="191919"/>
                </a:solidFill>
                <a:latin typeface="Poppins Bold"/>
              </a:rPr>
              <a:t>Significance of Branding for Consumers and for Firms,</a:t>
            </a:r>
          </a:p>
          <a:p>
            <a:pPr marL="928420" indent="-464210" lvl="1">
              <a:lnSpc>
                <a:spcPts val="7869"/>
              </a:lnSpc>
              <a:buFont typeface="Arial"/>
              <a:buChar char="•"/>
            </a:pPr>
            <a:r>
              <a:rPr lang="en-US" sz="4300">
                <a:solidFill>
                  <a:srgbClr val="191919"/>
                </a:solidFill>
                <a:latin typeface="Poppins Bold"/>
              </a:rPr>
              <a:t> Branding Challenges &amp; Opportunities, </a:t>
            </a:r>
          </a:p>
          <a:p>
            <a:pPr marL="928420" indent="-464210" lvl="1">
              <a:lnSpc>
                <a:spcPts val="7869"/>
              </a:lnSpc>
              <a:buFont typeface="Arial"/>
              <a:buChar char="•"/>
            </a:pPr>
            <a:r>
              <a:rPr lang="en-US" sz="4300">
                <a:solidFill>
                  <a:srgbClr val="191919"/>
                </a:solidFill>
                <a:latin typeface="Poppins Bold"/>
              </a:rPr>
              <a:t>Concept of Brand Equity, </a:t>
            </a:r>
          </a:p>
          <a:p>
            <a:pPr marL="928420" indent="-464210" lvl="1">
              <a:lnSpc>
                <a:spcPts val="7869"/>
              </a:lnSpc>
              <a:buFont typeface="Arial"/>
              <a:buChar char="•"/>
            </a:pPr>
            <a:r>
              <a:rPr lang="en-US" sz="4300">
                <a:solidFill>
                  <a:srgbClr val="191919"/>
                </a:solidFill>
                <a:latin typeface="Poppins Bold"/>
              </a:rPr>
              <a:t>Cost based, Price based  </a:t>
            </a:r>
          </a:p>
          <a:p>
            <a:pPr marL="928420" indent="-464210" lvl="1">
              <a:lnSpc>
                <a:spcPts val="7869"/>
              </a:lnSpc>
              <a:buFont typeface="Arial"/>
              <a:buChar char="•"/>
            </a:pPr>
            <a:r>
              <a:rPr lang="en-US" sz="4300">
                <a:solidFill>
                  <a:srgbClr val="191919"/>
                </a:solidFill>
                <a:latin typeface="Poppins Bold"/>
              </a:rPr>
              <a:t>Customer based Equity. </a:t>
            </a:r>
          </a:p>
          <a:p>
            <a:pPr algn="l" marL="0" indent="0" lvl="0">
              <a:lnSpc>
                <a:spcPts val="492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3886AD"/>
        </a:solidFill>
      </p:bgPr>
    </p:bg>
    <p:spTree>
      <p:nvGrpSpPr>
        <p:cNvPr id="1" name=""/>
        <p:cNvGrpSpPr/>
        <p:nvPr/>
      </p:nvGrpSpPr>
      <p:grpSpPr>
        <a:xfrm>
          <a:off x="0" y="0"/>
          <a:ext cx="0" cy="0"/>
          <a:chOff x="0" y="0"/>
          <a:chExt cx="0" cy="0"/>
        </a:xfrm>
      </p:grpSpPr>
      <p:sp>
        <p:nvSpPr>
          <p:cNvPr name="TextBox 2" id="2"/>
          <p:cNvSpPr txBox="true"/>
          <p:nvPr/>
        </p:nvSpPr>
        <p:spPr>
          <a:xfrm rot="0">
            <a:off x="1696760" y="1667207"/>
            <a:ext cx="14259906" cy="5925821"/>
          </a:xfrm>
          <a:prstGeom prst="rect">
            <a:avLst/>
          </a:prstGeom>
        </p:spPr>
        <p:txBody>
          <a:bodyPr anchor="t" rtlCol="false" tIns="0" lIns="0" bIns="0" rIns="0">
            <a:spAutoFit/>
          </a:bodyPr>
          <a:lstStyle/>
          <a:p>
            <a:pPr algn="ctr">
              <a:lnSpc>
                <a:spcPts val="7669"/>
              </a:lnSpc>
            </a:pPr>
            <a:r>
              <a:rPr lang="en-US" sz="5899">
                <a:solidFill>
                  <a:srgbClr val="F4F4F4"/>
                </a:solidFill>
                <a:latin typeface="Copperplate Gothic 32 AB Bold"/>
              </a:rPr>
              <a:t>A brand is a product, service, or concept that is distinct from others. It's a company's identity and story that makes it stand out from competitors.</a:t>
            </a:r>
          </a:p>
        </p:txBody>
      </p:sp>
      <p:sp>
        <p:nvSpPr>
          <p:cNvPr name="AutoShape 3" id="3"/>
          <p:cNvSpPr/>
          <p:nvPr/>
        </p:nvSpPr>
        <p:spPr>
          <a:xfrm rot="5400000">
            <a:off x="2798982" y="9355847"/>
            <a:ext cx="929773" cy="932534"/>
          </a:xfrm>
          <a:prstGeom prst="rect">
            <a:avLst/>
          </a:prstGeom>
          <a:solidFill>
            <a:srgbClr val="F4A100"/>
          </a:solidFill>
        </p:spPr>
      </p:sp>
      <p:sp>
        <p:nvSpPr>
          <p:cNvPr name="AutoShape 4" id="4"/>
          <p:cNvSpPr/>
          <p:nvPr/>
        </p:nvSpPr>
        <p:spPr>
          <a:xfrm rot="-5400000">
            <a:off x="14559245" y="-1380"/>
            <a:ext cx="929773" cy="932534"/>
          </a:xfrm>
          <a:prstGeom prst="rect">
            <a:avLst/>
          </a:prstGeom>
          <a:solidFill>
            <a:srgbClr val="F4A100"/>
          </a:solidFill>
        </p:spPr>
      </p:sp>
      <p:sp>
        <p:nvSpPr>
          <p:cNvPr name="AutoShape 5" id="5"/>
          <p:cNvSpPr/>
          <p:nvPr/>
        </p:nvSpPr>
        <p:spPr>
          <a:xfrm rot="5400000">
            <a:off x="1866448" y="8426074"/>
            <a:ext cx="929773" cy="932534"/>
          </a:xfrm>
          <a:prstGeom prst="rect">
            <a:avLst/>
          </a:prstGeom>
          <a:solidFill>
            <a:srgbClr val="EFC136"/>
          </a:solidFill>
        </p:spPr>
      </p:sp>
      <p:sp>
        <p:nvSpPr>
          <p:cNvPr name="AutoShape 6" id="6"/>
          <p:cNvSpPr/>
          <p:nvPr/>
        </p:nvSpPr>
        <p:spPr>
          <a:xfrm rot="-5400000">
            <a:off x="15491779" y="928392"/>
            <a:ext cx="929773" cy="932534"/>
          </a:xfrm>
          <a:prstGeom prst="rect">
            <a:avLst/>
          </a:prstGeom>
          <a:solidFill>
            <a:srgbClr val="EFC136"/>
          </a:solidFill>
        </p:spPr>
      </p:sp>
      <p:sp>
        <p:nvSpPr>
          <p:cNvPr name="AutoShape 7" id="7"/>
          <p:cNvSpPr/>
          <p:nvPr/>
        </p:nvSpPr>
        <p:spPr>
          <a:xfrm rot="5400000">
            <a:off x="933914" y="7496301"/>
            <a:ext cx="929773" cy="932534"/>
          </a:xfrm>
          <a:prstGeom prst="rect">
            <a:avLst/>
          </a:prstGeom>
          <a:solidFill>
            <a:srgbClr val="FADB7A"/>
          </a:solidFill>
        </p:spPr>
      </p:sp>
      <p:sp>
        <p:nvSpPr>
          <p:cNvPr name="AutoShape 8" id="8"/>
          <p:cNvSpPr/>
          <p:nvPr/>
        </p:nvSpPr>
        <p:spPr>
          <a:xfrm rot="-5400000">
            <a:off x="16424313" y="1858165"/>
            <a:ext cx="929773" cy="932534"/>
          </a:xfrm>
          <a:prstGeom prst="rect">
            <a:avLst/>
          </a:prstGeom>
          <a:solidFill>
            <a:srgbClr val="FADB7A"/>
          </a:solidFill>
        </p:spPr>
      </p:sp>
      <p:sp>
        <p:nvSpPr>
          <p:cNvPr name="AutoShape 9" id="9"/>
          <p:cNvSpPr/>
          <p:nvPr/>
        </p:nvSpPr>
        <p:spPr>
          <a:xfrm rot="5400000">
            <a:off x="1380" y="6566528"/>
            <a:ext cx="929773" cy="932534"/>
          </a:xfrm>
          <a:prstGeom prst="rect">
            <a:avLst/>
          </a:prstGeom>
          <a:solidFill>
            <a:srgbClr val="F4F4F4"/>
          </a:solidFill>
        </p:spPr>
      </p:sp>
      <p:sp>
        <p:nvSpPr>
          <p:cNvPr name="AutoShape 10" id="10"/>
          <p:cNvSpPr/>
          <p:nvPr/>
        </p:nvSpPr>
        <p:spPr>
          <a:xfrm rot="-5400000">
            <a:off x="17356847" y="2787938"/>
            <a:ext cx="929773" cy="932534"/>
          </a:xfrm>
          <a:prstGeom prst="rect">
            <a:avLst/>
          </a:prstGeom>
          <a:solidFill>
            <a:srgbClr val="F4F4F4"/>
          </a:solidFill>
        </p:spPr>
      </p:sp>
      <p:sp>
        <p:nvSpPr>
          <p:cNvPr name="AutoShape 11" id="11"/>
          <p:cNvSpPr/>
          <p:nvPr/>
        </p:nvSpPr>
        <p:spPr>
          <a:xfrm rot="5400000">
            <a:off x="1380" y="8426074"/>
            <a:ext cx="929773" cy="932534"/>
          </a:xfrm>
          <a:prstGeom prst="rect">
            <a:avLst/>
          </a:prstGeom>
          <a:solidFill>
            <a:srgbClr val="EFC136"/>
          </a:solidFill>
        </p:spPr>
      </p:sp>
      <p:sp>
        <p:nvSpPr>
          <p:cNvPr name="AutoShape 12" id="12"/>
          <p:cNvSpPr/>
          <p:nvPr/>
        </p:nvSpPr>
        <p:spPr>
          <a:xfrm rot="-5400000">
            <a:off x="17356847" y="928392"/>
            <a:ext cx="929773" cy="932534"/>
          </a:xfrm>
          <a:prstGeom prst="rect">
            <a:avLst/>
          </a:prstGeom>
          <a:solidFill>
            <a:srgbClr val="EFC136"/>
          </a:solidFill>
        </p:spPr>
      </p:sp>
      <p:sp>
        <p:nvSpPr>
          <p:cNvPr name="AutoShape 13" id="13"/>
          <p:cNvSpPr/>
          <p:nvPr/>
        </p:nvSpPr>
        <p:spPr>
          <a:xfrm rot="5400000">
            <a:off x="933914" y="9355847"/>
            <a:ext cx="929773" cy="932534"/>
          </a:xfrm>
          <a:prstGeom prst="rect">
            <a:avLst/>
          </a:prstGeom>
          <a:solidFill>
            <a:srgbClr val="F4A100"/>
          </a:solidFill>
        </p:spPr>
      </p:sp>
      <p:sp>
        <p:nvSpPr>
          <p:cNvPr name="AutoShape 14" id="14"/>
          <p:cNvSpPr/>
          <p:nvPr/>
        </p:nvSpPr>
        <p:spPr>
          <a:xfrm rot="-5400000">
            <a:off x="16424313" y="-1380"/>
            <a:ext cx="929773" cy="932534"/>
          </a:xfrm>
          <a:prstGeom prst="rect">
            <a:avLst/>
          </a:prstGeom>
          <a:solidFill>
            <a:srgbClr val="F4A100"/>
          </a:solidFill>
        </p:spPr>
      </p:sp>
    </p:spTree>
  </p:cSld>
  <p:clrMapOvr>
    <a:masterClrMapping/>
  </p:clrMapOvr>
</p:sld>
</file>

<file path=ppt/slides/slide5.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TextBox 3" id="3"/>
          <p:cNvSpPr txBox="true"/>
          <p:nvPr/>
        </p:nvSpPr>
        <p:spPr>
          <a:xfrm rot="0">
            <a:off x="1225897" y="1235406"/>
            <a:ext cx="16230600" cy="1304925"/>
          </a:xfrm>
          <a:prstGeom prst="rect">
            <a:avLst/>
          </a:prstGeom>
        </p:spPr>
        <p:txBody>
          <a:bodyPr anchor="t" rtlCol="false" tIns="0" lIns="0" bIns="0" rIns="0">
            <a:spAutoFit/>
          </a:bodyPr>
          <a:lstStyle/>
          <a:p>
            <a:pPr algn="ctr">
              <a:lnSpc>
                <a:spcPts val="9600"/>
              </a:lnSpc>
            </a:pPr>
            <a:r>
              <a:rPr lang="en-US" sz="8000" u="sng">
                <a:solidFill>
                  <a:srgbClr val="191919"/>
                </a:solidFill>
                <a:latin typeface="Poppins Bold"/>
              </a:rPr>
              <a:t>Brand Definition</a:t>
            </a:r>
          </a:p>
        </p:txBody>
      </p:sp>
      <p:sp>
        <p:nvSpPr>
          <p:cNvPr name="TextBox 4" id="4"/>
          <p:cNvSpPr txBox="true"/>
          <p:nvPr/>
        </p:nvSpPr>
        <p:spPr>
          <a:xfrm rot="0">
            <a:off x="0" y="3982464"/>
            <a:ext cx="18288000" cy="3780156"/>
          </a:xfrm>
          <a:prstGeom prst="rect">
            <a:avLst/>
          </a:prstGeom>
        </p:spPr>
        <p:txBody>
          <a:bodyPr anchor="t" rtlCol="false" tIns="0" lIns="0" bIns="0" rIns="0">
            <a:spAutoFit/>
          </a:bodyPr>
          <a:lstStyle/>
          <a:p>
            <a:pPr algn="ctr">
              <a:lnSpc>
                <a:spcPts val="5979"/>
              </a:lnSpc>
              <a:spcBef>
                <a:spcPct val="0"/>
              </a:spcBef>
            </a:pPr>
            <a:r>
              <a:rPr lang="en-US" sz="4599">
                <a:solidFill>
                  <a:srgbClr val="191919"/>
                </a:solidFill>
                <a:latin typeface="Poppins"/>
              </a:rPr>
              <a:t>A brand is a product or service that has a unique and immediately recognizable identity that distinguishes itself from others in its industry. The consumer associates the product name, label, and packaging with particular attributes such as value, quality, or tastefulness.</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TextBox 3" id="3"/>
          <p:cNvSpPr txBox="true"/>
          <p:nvPr/>
        </p:nvSpPr>
        <p:spPr>
          <a:xfrm rot="0">
            <a:off x="1225897" y="1235406"/>
            <a:ext cx="16230600" cy="1304925"/>
          </a:xfrm>
          <a:prstGeom prst="rect">
            <a:avLst/>
          </a:prstGeom>
        </p:spPr>
        <p:txBody>
          <a:bodyPr anchor="t" rtlCol="false" tIns="0" lIns="0" bIns="0" rIns="0">
            <a:spAutoFit/>
          </a:bodyPr>
          <a:lstStyle/>
          <a:p>
            <a:pPr algn="ctr">
              <a:lnSpc>
                <a:spcPts val="9600"/>
              </a:lnSpc>
            </a:pPr>
            <a:r>
              <a:rPr lang="en-US" sz="8000" u="sng">
                <a:solidFill>
                  <a:srgbClr val="191919"/>
                </a:solidFill>
                <a:latin typeface="Poppins Bold"/>
              </a:rPr>
              <a:t>Concept of Brand</a:t>
            </a:r>
          </a:p>
        </p:txBody>
      </p:sp>
      <p:sp>
        <p:nvSpPr>
          <p:cNvPr name="TextBox 4" id="4"/>
          <p:cNvSpPr txBox="true"/>
          <p:nvPr/>
        </p:nvSpPr>
        <p:spPr>
          <a:xfrm rot="0">
            <a:off x="0" y="3782439"/>
            <a:ext cx="18288000" cy="5050794"/>
          </a:xfrm>
          <a:prstGeom prst="rect">
            <a:avLst/>
          </a:prstGeom>
        </p:spPr>
        <p:txBody>
          <a:bodyPr anchor="t" rtlCol="false" tIns="0" lIns="0" bIns="0" rIns="0">
            <a:spAutoFit/>
          </a:bodyPr>
          <a:lstStyle/>
          <a:p>
            <a:pPr algn="ctr">
              <a:lnSpc>
                <a:spcPts val="8049"/>
              </a:lnSpc>
            </a:pPr>
            <a:r>
              <a:rPr lang="en-US" sz="4599">
                <a:solidFill>
                  <a:srgbClr val="191919"/>
                </a:solidFill>
                <a:latin typeface="Poppins"/>
              </a:rPr>
              <a:t>The concept of a brand encompasses the perceptions, emotions, and associations that people have with a particular company, product, service, or even individual. It's essentially the reputation and identity that distinguishes one entity from another in the eyes of consumers</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F4A100"/>
        </a:solidFill>
      </p:bgPr>
    </p:bg>
    <p:spTree>
      <p:nvGrpSpPr>
        <p:cNvPr id="1" name=""/>
        <p:cNvGrpSpPr/>
        <p:nvPr/>
      </p:nvGrpSpPr>
      <p:grpSpPr>
        <a:xfrm>
          <a:off x="0" y="0"/>
          <a:ext cx="0" cy="0"/>
          <a:chOff x="0" y="0"/>
          <a:chExt cx="0" cy="0"/>
        </a:xfrm>
      </p:grpSpPr>
      <p:sp>
        <p:nvSpPr>
          <p:cNvPr name="AutoShape 2" id="2"/>
          <p:cNvSpPr/>
          <p:nvPr/>
        </p:nvSpPr>
        <p:spPr>
          <a:xfrm rot="0">
            <a:off x="0" y="3878657"/>
            <a:ext cx="18288000" cy="6408343"/>
          </a:xfrm>
          <a:prstGeom prst="rect">
            <a:avLst/>
          </a:prstGeom>
          <a:solidFill>
            <a:srgbClr val="3886AD"/>
          </a:solidFill>
        </p:spPr>
      </p:sp>
      <p:sp>
        <p:nvSpPr>
          <p:cNvPr name="TextBox 3" id="3"/>
          <p:cNvSpPr txBox="true"/>
          <p:nvPr/>
        </p:nvSpPr>
        <p:spPr>
          <a:xfrm rot="0">
            <a:off x="1225897" y="1235406"/>
            <a:ext cx="16230600" cy="1304925"/>
          </a:xfrm>
          <a:prstGeom prst="rect">
            <a:avLst/>
          </a:prstGeom>
        </p:spPr>
        <p:txBody>
          <a:bodyPr anchor="t" rtlCol="false" tIns="0" lIns="0" bIns="0" rIns="0">
            <a:spAutoFit/>
          </a:bodyPr>
          <a:lstStyle/>
          <a:p>
            <a:pPr algn="ctr">
              <a:lnSpc>
                <a:spcPts val="9600"/>
              </a:lnSpc>
            </a:pPr>
            <a:r>
              <a:rPr lang="en-US" sz="8000" u="sng">
                <a:solidFill>
                  <a:srgbClr val="191919"/>
                </a:solidFill>
                <a:latin typeface="Poppins Bold"/>
              </a:rPr>
              <a:t>Concept of Brand</a:t>
            </a:r>
          </a:p>
        </p:txBody>
      </p:sp>
      <p:sp>
        <p:nvSpPr>
          <p:cNvPr name="TextBox 4" id="4"/>
          <p:cNvSpPr txBox="true"/>
          <p:nvPr/>
        </p:nvSpPr>
        <p:spPr>
          <a:xfrm rot="0">
            <a:off x="0" y="3982464"/>
            <a:ext cx="18288000" cy="3780156"/>
          </a:xfrm>
          <a:prstGeom prst="rect">
            <a:avLst/>
          </a:prstGeom>
        </p:spPr>
        <p:txBody>
          <a:bodyPr anchor="t" rtlCol="false" tIns="0" lIns="0" bIns="0" rIns="0">
            <a:spAutoFit/>
          </a:bodyPr>
          <a:lstStyle/>
          <a:p>
            <a:pPr algn="ctr">
              <a:lnSpc>
                <a:spcPts val="5979"/>
              </a:lnSpc>
              <a:spcBef>
                <a:spcPct val="0"/>
              </a:spcBef>
            </a:pPr>
            <a:r>
              <a:rPr lang="en-US" sz="4599">
                <a:solidFill>
                  <a:srgbClr val="191919"/>
                </a:solidFill>
                <a:latin typeface="Poppins"/>
              </a:rPr>
              <a:t>The concept of a brand encompasses the perceptions, emotions, and associations that people have with a particular company, product, service, or even individual. It's essentially the reputation and identity that distinguishes one entity from another in the eyes of consumers</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1446461"/>
            <a:ext cx="7571302" cy="61817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Significance of Branding for Consumers and for Firms</a:t>
            </a:r>
          </a:p>
        </p:txBody>
      </p:sp>
      <p:sp>
        <p:nvSpPr>
          <p:cNvPr name="TextBox 10" id="10"/>
          <p:cNvSpPr txBox="true"/>
          <p:nvPr/>
        </p:nvSpPr>
        <p:spPr>
          <a:xfrm rot="0">
            <a:off x="8777887" y="2489843"/>
            <a:ext cx="9200999" cy="5707388"/>
          </a:xfrm>
          <a:prstGeom prst="rect">
            <a:avLst/>
          </a:prstGeom>
        </p:spPr>
        <p:txBody>
          <a:bodyPr anchor="t" rtlCol="false" tIns="0" lIns="0" bIns="0" rIns="0">
            <a:spAutoFit/>
          </a:bodyPr>
          <a:lstStyle/>
          <a:p>
            <a:pPr marL="815605" indent="-407802" lvl="1">
              <a:lnSpc>
                <a:spcPts val="7593"/>
              </a:lnSpc>
              <a:buFont typeface="Arial"/>
              <a:buChar char="•"/>
            </a:pPr>
            <a:r>
              <a:rPr lang="en-US" sz="3777">
                <a:solidFill>
                  <a:srgbClr val="191919"/>
                </a:solidFill>
                <a:latin typeface="Poppins Bold"/>
              </a:rPr>
              <a:t>Concept of Brand</a:t>
            </a:r>
          </a:p>
          <a:p>
            <a:pPr marL="815605" indent="-407802" lvl="1">
              <a:lnSpc>
                <a:spcPts val="7593"/>
              </a:lnSpc>
              <a:buFont typeface="Arial"/>
              <a:buChar char="•"/>
            </a:pPr>
            <a:r>
              <a:rPr lang="en-US" sz="3777">
                <a:solidFill>
                  <a:srgbClr val="191919"/>
                </a:solidFill>
                <a:latin typeface="Poppins Bold"/>
              </a:rPr>
              <a:t>Identification and Differentiation</a:t>
            </a:r>
          </a:p>
          <a:p>
            <a:pPr marL="815605" indent="-407802" lvl="1">
              <a:lnSpc>
                <a:spcPts val="7593"/>
              </a:lnSpc>
              <a:buFont typeface="Arial"/>
              <a:buChar char="•"/>
            </a:pPr>
            <a:r>
              <a:rPr lang="en-US" sz="3777">
                <a:solidFill>
                  <a:srgbClr val="191919"/>
                </a:solidFill>
                <a:latin typeface="Poppins Bold"/>
              </a:rPr>
              <a:t>Quality Assurance</a:t>
            </a:r>
          </a:p>
          <a:p>
            <a:pPr marL="815605" indent="-407802" lvl="1">
              <a:lnSpc>
                <a:spcPts val="7593"/>
              </a:lnSpc>
              <a:buFont typeface="Arial"/>
              <a:buChar char="•"/>
            </a:pPr>
            <a:r>
              <a:rPr lang="en-US" sz="3777">
                <a:solidFill>
                  <a:srgbClr val="191919"/>
                </a:solidFill>
                <a:latin typeface="Poppins Bold"/>
              </a:rPr>
              <a:t>Emotional Connection</a:t>
            </a:r>
          </a:p>
          <a:p>
            <a:pPr marL="815605" indent="-407802" lvl="1">
              <a:lnSpc>
                <a:spcPts val="7593"/>
              </a:lnSpc>
              <a:buFont typeface="Arial"/>
              <a:buChar char="•"/>
            </a:pPr>
            <a:r>
              <a:rPr lang="en-US" sz="3777">
                <a:solidFill>
                  <a:srgbClr val="191919"/>
                </a:solidFill>
                <a:latin typeface="Poppins Bold"/>
              </a:rPr>
              <a:t>Convenience and Confidence</a:t>
            </a:r>
          </a:p>
          <a:p>
            <a:pPr marL="815605" indent="-407802" lvl="1">
              <a:lnSpc>
                <a:spcPts val="7593"/>
              </a:lnSpc>
              <a:buFont typeface="Arial"/>
              <a:buChar char="•"/>
            </a:pPr>
            <a:r>
              <a:rPr lang="en-US" sz="3777">
                <a:solidFill>
                  <a:srgbClr val="191919"/>
                </a:solidFill>
                <a:latin typeface="Poppins Bold"/>
              </a:rPr>
              <a:t>Symbol of Status or Lifestyle</a:t>
            </a:r>
          </a:p>
        </p:txBody>
      </p:sp>
      <p:sp>
        <p:nvSpPr>
          <p:cNvPr name="TextBox 11" id="11"/>
          <p:cNvSpPr txBox="true"/>
          <p:nvPr/>
        </p:nvSpPr>
        <p:spPr>
          <a:xfrm rot="0">
            <a:off x="9592735" y="524639"/>
            <a:ext cx="7571302" cy="1428750"/>
          </a:xfrm>
          <a:prstGeom prst="rect">
            <a:avLst/>
          </a:prstGeom>
        </p:spPr>
        <p:txBody>
          <a:bodyPr anchor="t" rtlCol="false" tIns="0" lIns="0" bIns="0" rIns="0">
            <a:spAutoFit/>
          </a:bodyPr>
          <a:lstStyle/>
          <a:p>
            <a:pPr algn="ctr">
              <a:lnSpc>
                <a:spcPts val="5519"/>
              </a:lnSpc>
            </a:pPr>
            <a:r>
              <a:rPr lang="en-US" sz="4599">
                <a:solidFill>
                  <a:srgbClr val="191919"/>
                </a:solidFill>
                <a:latin typeface="Poppins Bold"/>
              </a:rPr>
              <a:t>Significance of Branding for Consumers </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F4F4F4"/>
        </a:solidFill>
      </p:bgPr>
    </p:bg>
    <p:spTree>
      <p:nvGrpSpPr>
        <p:cNvPr id="1" name=""/>
        <p:cNvGrpSpPr/>
        <p:nvPr/>
      </p:nvGrpSpPr>
      <p:grpSpPr>
        <a:xfrm>
          <a:off x="0" y="0"/>
          <a:ext cx="0" cy="0"/>
          <a:chOff x="0" y="0"/>
          <a:chExt cx="0" cy="0"/>
        </a:xfrm>
      </p:grpSpPr>
      <p:sp>
        <p:nvSpPr>
          <p:cNvPr name="AutoShape 2" id="2"/>
          <p:cNvSpPr/>
          <p:nvPr/>
        </p:nvSpPr>
        <p:spPr>
          <a:xfrm rot="0">
            <a:off x="0" y="0"/>
            <a:ext cx="8777887" cy="10287000"/>
          </a:xfrm>
          <a:prstGeom prst="rect">
            <a:avLst/>
          </a:prstGeom>
          <a:solidFill>
            <a:srgbClr val="F4A100"/>
          </a:solidFill>
        </p:spPr>
      </p:sp>
      <p:sp>
        <p:nvSpPr>
          <p:cNvPr name="AutoShape 3" id="3"/>
          <p:cNvSpPr/>
          <p:nvPr/>
        </p:nvSpPr>
        <p:spPr>
          <a:xfrm rot="-10800000">
            <a:off x="0" y="3376432"/>
            <a:ext cx="1122145" cy="1125477"/>
          </a:xfrm>
          <a:prstGeom prst="rect">
            <a:avLst/>
          </a:prstGeom>
          <a:solidFill>
            <a:srgbClr val="FADB7A"/>
          </a:solidFill>
        </p:spPr>
      </p:sp>
      <p:sp>
        <p:nvSpPr>
          <p:cNvPr name="AutoShape 4" id="4"/>
          <p:cNvSpPr/>
          <p:nvPr/>
        </p:nvSpPr>
        <p:spPr>
          <a:xfrm rot="-10800000">
            <a:off x="1122145" y="2250955"/>
            <a:ext cx="1122145" cy="1125477"/>
          </a:xfrm>
          <a:prstGeom prst="rect">
            <a:avLst/>
          </a:prstGeom>
          <a:solidFill>
            <a:srgbClr val="FADB7A">
              <a:alpha val="64706"/>
            </a:srgbClr>
          </a:solidFill>
        </p:spPr>
      </p:sp>
      <p:sp>
        <p:nvSpPr>
          <p:cNvPr name="AutoShape 5" id="5"/>
          <p:cNvSpPr/>
          <p:nvPr/>
        </p:nvSpPr>
        <p:spPr>
          <a:xfrm rot="-10800000">
            <a:off x="2244290" y="1125477"/>
            <a:ext cx="1122145" cy="1125477"/>
          </a:xfrm>
          <a:prstGeom prst="rect">
            <a:avLst/>
          </a:prstGeom>
          <a:solidFill>
            <a:srgbClr val="FADB7A">
              <a:alpha val="40000"/>
            </a:srgbClr>
          </a:solidFill>
        </p:spPr>
      </p:sp>
      <p:sp>
        <p:nvSpPr>
          <p:cNvPr name="AutoShape 6" id="6"/>
          <p:cNvSpPr/>
          <p:nvPr/>
        </p:nvSpPr>
        <p:spPr>
          <a:xfrm rot="-10800000">
            <a:off x="3366435" y="0"/>
            <a:ext cx="1122145" cy="1125477"/>
          </a:xfrm>
          <a:prstGeom prst="rect">
            <a:avLst/>
          </a:prstGeom>
          <a:solidFill>
            <a:srgbClr val="FADB7A">
              <a:alpha val="18824"/>
            </a:srgbClr>
          </a:solidFill>
        </p:spPr>
      </p:sp>
      <p:sp>
        <p:nvSpPr>
          <p:cNvPr name="AutoShape 7" id="7"/>
          <p:cNvSpPr/>
          <p:nvPr/>
        </p:nvSpPr>
        <p:spPr>
          <a:xfrm rot="-10800000">
            <a:off x="1122145" y="0"/>
            <a:ext cx="1122145" cy="1125477"/>
          </a:xfrm>
          <a:prstGeom prst="rect">
            <a:avLst/>
          </a:prstGeom>
          <a:solidFill>
            <a:srgbClr val="FADB7A">
              <a:alpha val="64706"/>
            </a:srgbClr>
          </a:solidFill>
        </p:spPr>
      </p:sp>
      <p:sp>
        <p:nvSpPr>
          <p:cNvPr name="AutoShape 8" id="8"/>
          <p:cNvSpPr/>
          <p:nvPr/>
        </p:nvSpPr>
        <p:spPr>
          <a:xfrm rot="-10800000">
            <a:off x="0" y="1125477"/>
            <a:ext cx="1122145" cy="1125477"/>
          </a:xfrm>
          <a:prstGeom prst="rect">
            <a:avLst/>
          </a:prstGeom>
          <a:solidFill>
            <a:srgbClr val="FADB7A"/>
          </a:solidFill>
        </p:spPr>
      </p:sp>
      <p:sp>
        <p:nvSpPr>
          <p:cNvPr name="TextBox 9" id="9"/>
          <p:cNvSpPr txBox="true"/>
          <p:nvPr/>
        </p:nvSpPr>
        <p:spPr>
          <a:xfrm rot="0">
            <a:off x="561073" y="1446461"/>
            <a:ext cx="7571302" cy="6181725"/>
          </a:xfrm>
          <a:prstGeom prst="rect">
            <a:avLst/>
          </a:prstGeom>
        </p:spPr>
        <p:txBody>
          <a:bodyPr anchor="t" rtlCol="false" tIns="0" lIns="0" bIns="0" rIns="0">
            <a:spAutoFit/>
          </a:bodyPr>
          <a:lstStyle/>
          <a:p>
            <a:pPr algn="ctr">
              <a:lnSpc>
                <a:spcPts val="9600"/>
              </a:lnSpc>
            </a:pPr>
            <a:r>
              <a:rPr lang="en-US" sz="8000">
                <a:solidFill>
                  <a:srgbClr val="191919"/>
                </a:solidFill>
                <a:latin typeface="Poppins Bold"/>
              </a:rPr>
              <a:t>Significance of Branding for Consumers and for Firms</a:t>
            </a:r>
          </a:p>
        </p:txBody>
      </p:sp>
      <p:sp>
        <p:nvSpPr>
          <p:cNvPr name="TextBox 10" id="10"/>
          <p:cNvSpPr txBox="true"/>
          <p:nvPr/>
        </p:nvSpPr>
        <p:spPr>
          <a:xfrm rot="0">
            <a:off x="8492137" y="1927105"/>
            <a:ext cx="9803755" cy="7631438"/>
          </a:xfrm>
          <a:prstGeom prst="rect">
            <a:avLst/>
          </a:prstGeom>
        </p:spPr>
        <p:txBody>
          <a:bodyPr anchor="t" rtlCol="false" tIns="0" lIns="0" bIns="0" rIns="0">
            <a:spAutoFit/>
          </a:bodyPr>
          <a:lstStyle/>
          <a:p>
            <a:pPr marL="815605" indent="-407802" lvl="1">
              <a:lnSpc>
                <a:spcPts val="7593"/>
              </a:lnSpc>
              <a:buFont typeface="Arial"/>
              <a:buChar char="•"/>
            </a:pPr>
            <a:r>
              <a:rPr lang="en-US" sz="3777">
                <a:solidFill>
                  <a:srgbClr val="191919"/>
                </a:solidFill>
                <a:latin typeface="Poppins Bold"/>
              </a:rPr>
              <a:t>Differentiation and Competitive Advantage</a:t>
            </a:r>
          </a:p>
          <a:p>
            <a:pPr marL="815605" indent="-407802" lvl="1">
              <a:lnSpc>
                <a:spcPts val="7593"/>
              </a:lnSpc>
              <a:buFont typeface="Arial"/>
              <a:buChar char="•"/>
            </a:pPr>
            <a:r>
              <a:rPr lang="en-US" sz="3777">
                <a:solidFill>
                  <a:srgbClr val="191919"/>
                </a:solidFill>
                <a:latin typeface="Poppins Bold"/>
              </a:rPr>
              <a:t>Brand Loyalty and Repeat Business</a:t>
            </a:r>
          </a:p>
          <a:p>
            <a:pPr marL="815605" indent="-407802" lvl="1">
              <a:lnSpc>
                <a:spcPts val="7593"/>
              </a:lnSpc>
              <a:buFont typeface="Arial"/>
              <a:buChar char="•"/>
            </a:pPr>
            <a:r>
              <a:rPr lang="en-US" sz="3777">
                <a:solidFill>
                  <a:srgbClr val="191919"/>
                </a:solidFill>
                <a:latin typeface="Poppins Bold"/>
              </a:rPr>
              <a:t>Premium Pricing and Profit Margins</a:t>
            </a:r>
          </a:p>
          <a:p>
            <a:pPr marL="815605" indent="-407802" lvl="1">
              <a:lnSpc>
                <a:spcPts val="7593"/>
              </a:lnSpc>
              <a:buFont typeface="Arial"/>
              <a:buChar char="•"/>
            </a:pPr>
            <a:r>
              <a:rPr lang="en-US" sz="3777">
                <a:solidFill>
                  <a:srgbClr val="191919"/>
                </a:solidFill>
                <a:latin typeface="Poppins Bold"/>
              </a:rPr>
              <a:t>Brand Extensions and Diversification</a:t>
            </a:r>
          </a:p>
          <a:p>
            <a:pPr marL="815605" indent="-407802" lvl="1">
              <a:lnSpc>
                <a:spcPts val="7593"/>
              </a:lnSpc>
              <a:buFont typeface="Arial"/>
              <a:buChar char="•"/>
            </a:pPr>
            <a:r>
              <a:rPr lang="en-US" sz="3777">
                <a:solidFill>
                  <a:srgbClr val="191919"/>
                </a:solidFill>
                <a:latin typeface="Poppins Bold"/>
              </a:rPr>
              <a:t>Attracting Talent and Partnerships</a:t>
            </a:r>
          </a:p>
          <a:p>
            <a:pPr marL="815605" indent="-407802" lvl="1">
              <a:lnSpc>
                <a:spcPts val="7593"/>
              </a:lnSpc>
              <a:buFont typeface="Arial"/>
              <a:buChar char="•"/>
            </a:pPr>
            <a:r>
              <a:rPr lang="en-US" sz="3777">
                <a:solidFill>
                  <a:srgbClr val="191919"/>
                </a:solidFill>
                <a:latin typeface="Poppins Bold"/>
              </a:rPr>
              <a:t>Crisis Management and Resilience</a:t>
            </a:r>
          </a:p>
        </p:txBody>
      </p:sp>
      <p:sp>
        <p:nvSpPr>
          <p:cNvPr name="TextBox 11" id="11"/>
          <p:cNvSpPr txBox="true"/>
          <p:nvPr/>
        </p:nvSpPr>
        <p:spPr>
          <a:xfrm rot="0">
            <a:off x="9592735" y="295275"/>
            <a:ext cx="7571302" cy="1428750"/>
          </a:xfrm>
          <a:prstGeom prst="rect">
            <a:avLst/>
          </a:prstGeom>
        </p:spPr>
        <p:txBody>
          <a:bodyPr anchor="t" rtlCol="false" tIns="0" lIns="0" bIns="0" rIns="0">
            <a:spAutoFit/>
          </a:bodyPr>
          <a:lstStyle/>
          <a:p>
            <a:pPr algn="ctr">
              <a:lnSpc>
                <a:spcPts val="5519"/>
              </a:lnSpc>
            </a:pPr>
            <a:r>
              <a:rPr lang="en-US" sz="4599">
                <a:solidFill>
                  <a:srgbClr val="191919"/>
                </a:solidFill>
                <a:latin typeface="Poppins Bold"/>
              </a:rPr>
              <a:t>Significance of Branding for Firms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DAGBjVgfvoU</dc:identifier>
  <dcterms:modified xsi:type="dcterms:W3CDTF">2011-08-01T06:04:30Z</dcterms:modified>
  <cp:revision>1</cp:revision>
  <dc:title>Brand Management</dc:title>
</cp:coreProperties>
</file>